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14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66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10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82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22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5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28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08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87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2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61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419B-D4AD-4D0C-A537-8F14C0295FC5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108B-34DB-4271-87EE-D365355EE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16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PowerPoint_Slide1.sl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cite.com.br/site/arquivos/protocolo_intencoes_semaxfederacite_2011.pdf" TargetMode="External"/><Relationship Id="rId2" Type="http://schemas.openxmlformats.org/officeDocument/2006/relationships/hyperlink" Target="http://www.federacite.com.br/site/arquivos/emater_2011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ederacite.com.br/site/arquivos/convenio_brde0001.pdf" TargetMode="External"/><Relationship Id="rId5" Type="http://schemas.openxmlformats.org/officeDocument/2006/relationships/hyperlink" Target="http://www.federacite.com.br/site/arquivos/embrapa_2010.pdf" TargetMode="External"/><Relationship Id="rId4" Type="http://schemas.openxmlformats.org/officeDocument/2006/relationships/hyperlink" Target="http://www.federacite.com.br/site/arquivos/seapa_x_federacite_2011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www.federacite.com.br/site/arquivos/SEMINÁRI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860" y="404664"/>
            <a:ext cx="8420279" cy="58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51963" y="908720"/>
            <a:ext cx="83145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Arial Black" pitchFamily="34" charset="0"/>
              </a:rPr>
              <a:t>Projeto Piloto </a:t>
            </a:r>
            <a:r>
              <a:rPr lang="pt-BR" sz="2000" b="1" i="1" dirty="0" smtClean="0">
                <a:solidFill>
                  <a:srgbClr val="00B050"/>
                </a:solidFill>
                <a:latin typeface="Arial Black" pitchFamily="34" charset="0"/>
              </a:rPr>
              <a:t>CAMPOS DE ARAUCÁRIA </a:t>
            </a:r>
            <a:r>
              <a:rPr lang="pt-BR" b="1" i="1" dirty="0" smtClean="0">
                <a:solidFill>
                  <a:srgbClr val="00B050"/>
                </a:solidFill>
                <a:latin typeface="Arial Black" pitchFamily="34" charset="0"/>
              </a:rPr>
              <a:t>do </a:t>
            </a:r>
            <a:r>
              <a:rPr lang="pt-BR" sz="2000" b="1" i="1" dirty="0">
                <a:solidFill>
                  <a:srgbClr val="00B050"/>
                </a:solidFill>
                <a:latin typeface="Arial Black" pitchFamily="34" charset="0"/>
              </a:rPr>
              <a:t>Rio Grande do Sul</a:t>
            </a:r>
            <a:endParaRPr lang="pt-BR" sz="2000" dirty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pt-BR" sz="1600" b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Programa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2000" b="1" i="1" dirty="0">
                <a:solidFill>
                  <a:schemeClr val="bg1"/>
                </a:solidFill>
                <a:latin typeface="Arial Black" pitchFamily="34" charset="0"/>
              </a:rPr>
              <a:t>Conservação e Melhoramento do Campo Nativo</a:t>
            </a:r>
            <a:r>
              <a:rPr lang="pt-BR" sz="20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pt-BR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7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9359"/>
              </p:ext>
            </p:extLst>
          </p:nvPr>
        </p:nvGraphicFramePr>
        <p:xfrm>
          <a:off x="323529" y="1268762"/>
          <a:ext cx="8640960" cy="3736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4699"/>
                <a:gridCol w="1346261"/>
              </a:tblGrid>
              <a:tr h="711413">
                <a:tc gridSpan="2">
                  <a:txBody>
                    <a:bodyPr/>
                    <a:lstStyle/>
                    <a:p>
                      <a:pPr marL="690245" indent="-690245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Tabela 14 -  </a:t>
                      </a:r>
                      <a:r>
                        <a:rPr lang="pt-BR" sz="2400" dirty="0" smtClean="0">
                          <a:effectLst/>
                        </a:rPr>
                        <a:t>IMPACTO DO PROJETO PILOTO  CAMPOS DE ARAUCÁRIA DO RS NA RENDA DO PESSOAL OCUPADO – 1ª ETAPA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</a:t>
                      </a:r>
                      <a:r>
                        <a:rPr lang="pt-BR" sz="1600" baseline="30000" dirty="0">
                          <a:effectLst/>
                        </a:rPr>
                        <a:t>o </a:t>
                      </a:r>
                      <a:r>
                        <a:rPr lang="pt-BR" sz="1600" dirty="0">
                          <a:effectLst/>
                        </a:rPr>
                        <a:t>de pessoas ocupadas na agropecuária </a:t>
                      </a:r>
                      <a:r>
                        <a:rPr lang="pt-BR" sz="1600" dirty="0" smtClean="0">
                          <a:effectLst/>
                        </a:rPr>
                        <a:t>em </a:t>
                      </a:r>
                      <a:r>
                        <a:rPr lang="pt-BR" sz="1600" dirty="0">
                          <a:effectLst/>
                        </a:rPr>
                        <a:t>2006 (Censo Agropecuário - IBGE)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62.354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</a:t>
                      </a:r>
                      <a:r>
                        <a:rPr lang="pt-BR" sz="1600" baseline="30000" dirty="0">
                          <a:effectLst/>
                        </a:rPr>
                        <a:t>o </a:t>
                      </a:r>
                      <a:r>
                        <a:rPr lang="pt-BR" sz="1600" dirty="0">
                          <a:effectLst/>
                        </a:rPr>
                        <a:t>de pessoas ocupadas na pecuária </a:t>
                      </a:r>
                      <a:r>
                        <a:rPr lang="pt-BR" sz="1600" dirty="0" smtClean="0">
                          <a:effectLst/>
                        </a:rPr>
                        <a:t>em </a:t>
                      </a:r>
                      <a:r>
                        <a:rPr lang="pt-BR" sz="1600" dirty="0">
                          <a:effectLst/>
                        </a:rPr>
                        <a:t>2006 (Censo Agropecuário - IBGE)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24.671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20 % do n</a:t>
                      </a:r>
                      <a:r>
                        <a:rPr lang="pt-BR" sz="1600" baseline="30000" dirty="0">
                          <a:effectLst/>
                        </a:rPr>
                        <a:t>o </a:t>
                      </a:r>
                      <a:r>
                        <a:rPr lang="pt-BR" sz="1600" dirty="0">
                          <a:effectLst/>
                        </a:rPr>
                        <a:t>de pessoas ocupadas na pecuária </a:t>
                      </a:r>
                      <a:r>
                        <a:rPr lang="pt-BR" sz="1600" dirty="0" smtClean="0">
                          <a:effectLst/>
                        </a:rPr>
                        <a:t>em </a:t>
                      </a:r>
                      <a:r>
                        <a:rPr lang="pt-BR" sz="1600" dirty="0">
                          <a:effectLst/>
                        </a:rPr>
                        <a:t>2006 (Censo Agropecuário - IBGE)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4.934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</a:t>
                      </a:r>
                      <a:r>
                        <a:rPr lang="pt-BR" sz="1600" baseline="30000" dirty="0">
                          <a:effectLst/>
                        </a:rPr>
                        <a:t>o</a:t>
                      </a:r>
                      <a:r>
                        <a:rPr lang="pt-BR" sz="1600" dirty="0">
                          <a:effectLst/>
                        </a:rPr>
                        <a:t> de hectares de campo nativo na região em 2006 (Censo Agropecuário - IBGE)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546.846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20% do </a:t>
                      </a:r>
                      <a:r>
                        <a:rPr lang="pt-BR" sz="1600" dirty="0" smtClean="0">
                          <a:effectLst/>
                        </a:rPr>
                        <a:t>campo </a:t>
                      </a:r>
                      <a:r>
                        <a:rPr lang="pt-BR" sz="1600" dirty="0">
                          <a:effectLst/>
                        </a:rPr>
                        <a:t>nativo na região em 2006 (Censo Agropecuário - IBGE)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109.369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Renda líquida da pecuária prevista pelo Projeto Piloto (kg/ha/ano)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143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Renda líquida anual da pecuária prevista pelo Projeto Piloto para 20% da área de campo nativo da região 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R$ 54.842.746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81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effectLst/>
                        </a:rPr>
                        <a:t>Renda adicional</a:t>
                      </a:r>
                      <a:r>
                        <a:rPr lang="pt-BR" sz="1600" dirty="0">
                          <a:effectLst/>
                        </a:rPr>
                        <a:t> da pecuária por pessoa ocupada/ano (na área do Projeto Piloto/1ª Etapa - 20% do campo nativo da região) 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R$ 11.115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07504" y="52775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RESULTADO OPERACIONAL E IMPACTO ECONÔMICO E SOCIAL</a:t>
            </a:r>
          </a:p>
        </p:txBody>
      </p:sp>
    </p:spTree>
    <p:extLst>
      <p:ext uri="{BB962C8B-B14F-4D97-AF65-F5344CB8AC3E}">
        <p14:creationId xmlns:p14="http://schemas.microsoft.com/office/powerpoint/2010/main" val="3522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7016" y="1124744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000" b="1" dirty="0" smtClean="0">
                <a:latin typeface="Arial Black" pitchFamily="34" charset="0"/>
                <a:cs typeface="Arial" pitchFamily="34" charset="0"/>
              </a:rPr>
              <a:t>A </a:t>
            </a:r>
            <a:r>
              <a:rPr lang="pt-BR" sz="2000" b="1" dirty="0">
                <a:latin typeface="Arial Black" pitchFamily="34" charset="0"/>
                <a:cs typeface="Arial" pitchFamily="34" charset="0"/>
              </a:rPr>
              <a:t>FEDERACITE dispõe, basicamente, de dois instrumentos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capacidade </a:t>
            </a:r>
            <a:r>
              <a:rPr lang="pt-BR" dirty="0">
                <a:latin typeface="Arial" pitchFamily="34" charset="0"/>
                <a:cs typeface="Arial" pitchFamily="34" charset="0"/>
              </a:rPr>
              <a:t>de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articular e coordenar </a:t>
            </a:r>
            <a:r>
              <a:rPr lang="pt-BR" dirty="0">
                <a:latin typeface="Arial" pitchFamily="34" charset="0"/>
                <a:cs typeface="Arial" pitchFamily="34" charset="0"/>
              </a:rPr>
              <a:t>o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Capital Social </a:t>
            </a:r>
            <a:r>
              <a:rPr lang="pt-BR" dirty="0">
                <a:latin typeface="Arial" pitchFamily="34" charset="0"/>
                <a:cs typeface="Arial" pitchFamily="34" charset="0"/>
              </a:rPr>
              <a:t>existente no Movimento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Citeano</a:t>
            </a:r>
            <a:r>
              <a:rPr lang="pt-BR" dirty="0">
                <a:latin typeface="Arial" pitchFamily="34" charset="0"/>
                <a:cs typeface="Arial" pitchFamily="34" charset="0"/>
              </a:rPr>
              <a:t> no sentido de trabalhar uma agenda comum de capacitação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competitiva;</a:t>
            </a: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capacidade </a:t>
            </a:r>
            <a:r>
              <a:rPr lang="pt-BR" dirty="0">
                <a:latin typeface="Arial" pitchFamily="34" charset="0"/>
                <a:cs typeface="Arial" pitchFamily="34" charset="0"/>
              </a:rPr>
              <a:t>de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propor pautas e instrumentos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às ações de governo das diferentes esferas,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às </a:t>
            </a:r>
            <a:r>
              <a:rPr lang="pt-BR" dirty="0">
                <a:latin typeface="Arial" pitchFamily="34" charset="0"/>
                <a:cs typeface="Arial" pitchFamily="34" charset="0"/>
              </a:rPr>
              <a:t>entidades do setor privado e, em especial, articular o relacionamento do Movimento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Citeano</a:t>
            </a:r>
            <a:r>
              <a:rPr lang="pt-BR" dirty="0">
                <a:latin typeface="Arial" pitchFamily="34" charset="0"/>
                <a:cs typeface="Arial" pitchFamily="34" charset="0"/>
              </a:rPr>
              <a:t> com a sua infraestrutura científica, tecnológica  e de formação de recursos humanos.</a:t>
            </a:r>
          </a:p>
          <a:p>
            <a:pPr>
              <a:spcBef>
                <a:spcPts val="1200"/>
              </a:spcBef>
            </a:pPr>
            <a:r>
              <a:rPr lang="pt-BR" sz="2000" b="1" dirty="0" smtClean="0">
                <a:latin typeface="Arial Black" pitchFamily="34" charset="0"/>
                <a:cs typeface="Arial" pitchFamily="34" charset="0"/>
              </a:rPr>
              <a:t>Com o conjunto </a:t>
            </a:r>
            <a:r>
              <a:rPr lang="pt-BR" sz="2000" b="1" dirty="0">
                <a:latin typeface="Arial Black" pitchFamily="34" charset="0"/>
                <a:cs typeface="Arial" pitchFamily="34" charset="0"/>
              </a:rPr>
              <a:t>de parceiros </a:t>
            </a:r>
            <a:r>
              <a:rPr lang="pt-BR" sz="2000" b="1" dirty="0" smtClean="0">
                <a:latin typeface="Arial Black" pitchFamily="34" charset="0"/>
                <a:cs typeface="Arial" pitchFamily="34" charset="0"/>
              </a:rPr>
              <a:t>é </a:t>
            </a:r>
            <a:r>
              <a:rPr lang="pt-BR" sz="2000" b="1" dirty="0">
                <a:latin typeface="Arial Black" pitchFamily="34" charset="0"/>
                <a:cs typeface="Arial" pitchFamily="34" charset="0"/>
              </a:rPr>
              <a:t>possível </a:t>
            </a:r>
            <a:r>
              <a:rPr lang="pt-BR" sz="2000" b="1" dirty="0" smtClean="0">
                <a:latin typeface="Arial Black" pitchFamily="34" charset="0"/>
                <a:cs typeface="Arial" pitchFamily="34" charset="0"/>
              </a:rPr>
              <a:t>disponibilizar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Assistência técnica;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Financiamento e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ubsídio </a:t>
            </a:r>
            <a:r>
              <a:rPr lang="pt-BR" dirty="0">
                <a:latin typeface="Arial" pitchFamily="34" charset="0"/>
                <a:cs typeface="Arial" pitchFamily="34" charset="0"/>
              </a:rPr>
              <a:t>ao transporte e distribuição de calcário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52775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INSTRUMENTOS</a:t>
            </a:r>
          </a:p>
        </p:txBody>
      </p:sp>
    </p:spTree>
    <p:extLst>
      <p:ext uri="{BB962C8B-B14F-4D97-AF65-F5344CB8AC3E}">
        <p14:creationId xmlns:p14="http://schemas.microsoft.com/office/powerpoint/2010/main" val="30693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2492" y="1052736"/>
            <a:ext cx="88569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A assistência técnica é pré-requisito para participar do projeto e o serviço será prestado, seja público, seja privado, segundo as diretrizes do Comitê Gestor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Projeto;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dirty="0">
                <a:latin typeface="Arial" pitchFamily="34" charset="0"/>
                <a:cs typeface="Arial" pitchFamily="34" charset="0"/>
              </a:rPr>
              <a:t>produtores organizados em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CITEs</a:t>
            </a:r>
            <a:r>
              <a:rPr lang="pt-BR" dirty="0">
                <a:latin typeface="Arial" pitchFamily="34" charset="0"/>
                <a:cs typeface="Arial" pitchFamily="34" charset="0"/>
              </a:rPr>
              <a:t> terão assistência técnica custeada pelos promotores do projeto e não incorrerão em nenhum custo relativo ao serviço.</a:t>
            </a: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RS e nas </a:t>
            </a:r>
            <a:r>
              <a:rPr lang="pt-BR" dirty="0">
                <a:latin typeface="Arial" pitchFamily="34" charset="0"/>
                <a:cs typeface="Arial" pitchFamily="34" charset="0"/>
              </a:rPr>
              <a:t>regiões do projeto, a pecuária utiliza menos assistência técnica do que o conjunto da agropecuária;</a:t>
            </a: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dirty="0">
                <a:latin typeface="Arial" pitchFamily="34" charset="0"/>
                <a:cs typeface="Arial" pitchFamily="34" charset="0"/>
              </a:rPr>
              <a:t>regiões do projeto utilizam menos assistência técnica do que a pecuária do RS como um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todo;</a:t>
            </a: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>
                <a:latin typeface="Arial" pitchFamily="34" charset="0"/>
                <a:cs typeface="Arial" pitchFamily="34" charset="0"/>
              </a:rPr>
              <a:t>município de São Francisco de Paula, por exemplo, apenas 7% dos estabelecimentos predominantemente de pecuária utilizam assistência técnica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regularmente</a:t>
            </a:r>
            <a:r>
              <a:rPr lang="pt-BR" dirty="0">
                <a:latin typeface="Arial" pitchFamily="34" charset="0"/>
                <a:cs typeface="Arial" pitchFamily="34" charset="0"/>
              </a:rPr>
              <a:t>. Na pecuária do RS a utilização é mais do que o dobro, 15,8% dos estabelecimentos. Em termos de área, em São Francisco de Paula os estabelecimentos de pecuária que utilizam regularmente assistência técnica representam 11,1% da área de pecuária e no RS 30,8%.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52775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  <a:cs typeface="Arial" pitchFamily="34" charset="0"/>
              </a:rPr>
              <a:t>ASSISTÊNCIA TÉCNICA</a:t>
            </a:r>
            <a:endParaRPr lang="pt-BR" sz="28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00" y="1556792"/>
            <a:ext cx="892899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CUSTEIO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anual é financiável pelas </a:t>
            </a:r>
            <a:r>
              <a:rPr lang="pt-BR" b="1" i="1" dirty="0">
                <a:latin typeface="Arial" pitchFamily="34" charset="0"/>
                <a:cs typeface="Arial" pitchFamily="34" charset="0"/>
              </a:rPr>
              <a:t>linhas tradicionais de custeio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pecuário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A FEDERACITE credenciou técnicos para a elaboração dos projetos na modalidade de risco. Isto é, o produtor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citeano</a:t>
            </a:r>
            <a:r>
              <a:rPr lang="pt-BR" dirty="0">
                <a:latin typeface="Arial" pitchFamily="34" charset="0"/>
                <a:cs typeface="Arial" pitchFamily="34" charset="0"/>
              </a:rPr>
              <a:t> só pagará os honorários técnicos se o projeto for aceito pela instituição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financiadora;</a:t>
            </a: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Nos </a:t>
            </a:r>
            <a:r>
              <a:rPr lang="pt-BR" dirty="0">
                <a:latin typeface="Arial" pitchFamily="34" charset="0"/>
                <a:cs typeface="Arial" pitchFamily="34" charset="0"/>
              </a:rPr>
              <a:t>orçamentos de investimento e de custeio considerou-se 2% e 3% sobre o valor do projeto, respectivamente, a título de honorários da assistência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técnica;</a:t>
            </a: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Nos </a:t>
            </a:r>
            <a:r>
              <a:rPr lang="pt-BR" dirty="0">
                <a:latin typeface="Arial" pitchFamily="34" charset="0"/>
                <a:cs typeface="Arial" pitchFamily="34" charset="0"/>
              </a:rPr>
              <a:t>projetos de custeio, os 3% de assistência técnica não incidem sobre os juros e a depreciação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52775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  <a:cs typeface="Arial" pitchFamily="34" charset="0"/>
              </a:rPr>
              <a:t>FINANCIAMENTO</a:t>
            </a:r>
            <a:endParaRPr lang="pt-BR" sz="28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836712"/>
            <a:ext cx="89289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Brasil e no Rio Grande do Sul o uso do calcário está muito aquém das necessidades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agricultura em geral 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pecuária em particular e isto se deve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custo elevado do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transporte;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 fatores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culturais e de desinformação do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produtor (no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estado de São Paulo -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conhecimento do calcário e das vantagens da sua utilização para o setor era de apenas 53% entre os produtores rurais consultados em todas as linhas de atuação, desde o agropastoril até as grandes lavouras (RAABE, 2008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O preço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médio FOB fábrica do calcário agrícola no Brasil se equipara ao dos EUA 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apenas 62% do preço na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Argentina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(NAHASS e SEVERINO, 2003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média, no Brasil, a cada 200 km o custo de transporte iguala o custo fábrica. No ano de 2000, computado o transporte o preço médio pago pelo agricultor brasileiro foi 143% superior ao do norte americano e 58% superior ao pago pelo produtor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argentino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(NAHASS e SEVERINO, 2003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Dado o elevado benefício do uso do calcário para a elevação da produtividade e da economicidade da atividade agrícola disseminaram-se pelo País os programas de subsídio ao transporte deste insumo. Geralmente estes programas são de cunho local e promovidos pelas prefeituras municipais.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No caso dos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Campos de Araucária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do RS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a distância média das sedes dos municípios com relação a fonte supridora de calcário mais próxima ultrapassa a 300 Km, onerando o custo fábrica FOB do insumo em torno de 160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%;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5277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latin typeface="Arial Black" pitchFamily="34" charset="0"/>
                <a:cs typeface="Arial" pitchFamily="34" charset="0"/>
              </a:rPr>
              <a:t>SUBSÍDIOS AO TRANSPORTE E DISTRIBUIÇÃO DE CALCÁRIO</a:t>
            </a:r>
          </a:p>
        </p:txBody>
      </p:sp>
    </p:spTree>
    <p:extLst>
      <p:ext uri="{BB962C8B-B14F-4D97-AF65-F5344CB8AC3E}">
        <p14:creationId xmlns:p14="http://schemas.microsoft.com/office/powerpoint/2010/main" val="2134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634" y="884566"/>
            <a:ext cx="87849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pecuarista cujo estabelecimento do projeto tiver mais de 50% de vegetação nativa será subsidiado em 100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%;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O pecuarista cujo estabelecimento do projeto participar dos programas BPA (Boas Práticas Agropecuárias) e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SAPI Campos de Araucária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(Sistema Agrícola de Produção Integrada da Carne Bovina do MAPA) será subsidiado em 80% do transporte e da distribuição do calcário; </a:t>
            </a: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O pecuarista cujo estabelecimento do projeto participar ou do programa BPA (Boas Práticas Agropecuárias), ou do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SAPI Campos de Araucária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será subsidiado em 60% do transporte e da distribuição do calcário;</a:t>
            </a:r>
          </a:p>
          <a:p>
            <a:pPr marL="285750" lvl="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O pecuarista cujo estabelecimento do projeto não se enquadrar em nenhum dos requisitos acima será subsidiado em 40% do transporte e da distribuição do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calcário;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Para fins deste projeto será considerada vegetação nativa as pastagens naturais e as matas e/ou florestas naturais (destinadas - ou não - à preservação permanente ou reserva legal). No Rio Grande do Sul a vegetação nativa representa 51,1% da área total dos estabelecimentos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agropecuários;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Nos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Campos de Araucária do RS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a vegetação nativa representa 66,1% da área total dos estabelecimentos da região (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Hortências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70,7%, e Campos de Cima da Serra, 63,6%). Na área total do RS os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Campos de Araucária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participam com 5,9% e na vegetação natural com 7,6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Os requisitos para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o pecuarista acessar o subsídio ao transporte e distribuição do calcário contém estímulos que buscam incentivar a produção sustentável combinando estímulos e instrumentos de cunho ambiental, social, produtivo e mercadológico e que estão presentes, em diferentes graus, no BPA, no SAPI e neste Projeto Piloto -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Campos de Araucária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- do Programa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Conservação de Melhoramento do Campo Nativo do RS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5277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latin typeface="Arial Black" pitchFamily="34" charset="0"/>
                <a:cs typeface="Arial" pitchFamily="34" charset="0"/>
              </a:rPr>
              <a:t>CRITÉRIOS À CONCESSÃO DOS SUBSÍDIOS AO TRANSPORTE E DISTRIBUIÇÃO DE CALCÁRIO</a:t>
            </a:r>
          </a:p>
        </p:txBody>
      </p:sp>
    </p:spTree>
    <p:extLst>
      <p:ext uri="{BB962C8B-B14F-4D97-AF65-F5344CB8AC3E}">
        <p14:creationId xmlns:p14="http://schemas.microsoft.com/office/powerpoint/2010/main" val="12409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680" y="116632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b="1" dirty="0" smtClean="0">
                <a:latin typeface="Arial Black" pitchFamily="34" charset="0"/>
                <a:cs typeface="Arial" pitchFamily="34" charset="0"/>
              </a:rPr>
              <a:t>SUBSÍDIOS AOS JUROS DO FINANCIAMENTO DO INVESTIMENTO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Todo </a:t>
            </a:r>
            <a:r>
              <a:rPr lang="pt-BR" dirty="0">
                <a:latin typeface="Arial" pitchFamily="34" charset="0"/>
                <a:cs typeface="Arial" pitchFamily="34" charset="0"/>
              </a:rPr>
              <a:t>participante do Projeto Piloto terá um subsídio de 50% sobre os juros dos financiamentos sobre o investimento.</a:t>
            </a:r>
          </a:p>
          <a:p>
            <a:pPr>
              <a:spcBef>
                <a:spcPts val="1200"/>
              </a:spcBef>
            </a:pPr>
            <a:r>
              <a:rPr lang="pt-BR" b="1" dirty="0" smtClean="0">
                <a:latin typeface="Arial Black" pitchFamily="34" charset="0"/>
                <a:cs typeface="Arial" pitchFamily="34" charset="0"/>
              </a:rPr>
              <a:t>FINANCIAMENTO DOS SUBSÍDIOS E SEUS BENEFÍCIOS ECONÔMICOS E SOCIAIS</a:t>
            </a:r>
            <a:endParaRPr lang="pt-BR" dirty="0" smtClean="0">
              <a:latin typeface="Arial Black" pitchFamily="34" charset="0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dirty="0">
                <a:latin typeface="Arial" pitchFamily="34" charset="0"/>
                <a:cs typeface="Arial" pitchFamily="34" charset="0"/>
              </a:rPr>
              <a:t>1ª Etapa os subsídios referentes ao transporte e distribuição do calcário e aos juros do investimento importarão em R$ 12.451.062 (em quatro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anos - </a:t>
            </a:r>
            <a:r>
              <a:rPr lang="pt-BR" dirty="0">
                <a:latin typeface="Arial" pitchFamily="34" charset="0"/>
                <a:cs typeface="Arial" pitchFamily="34" charset="0"/>
              </a:rPr>
              <a:t>Na hipótese de todos os projetos receberem os subsídios máximos (100% no transporte e distribuição do calcário e 50% dos juros sobre o investimento).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Estes </a:t>
            </a:r>
            <a:r>
              <a:rPr lang="pt-BR" dirty="0">
                <a:latin typeface="Arial" pitchFamily="34" charset="0"/>
                <a:cs typeface="Arial" pitchFamily="34" charset="0"/>
              </a:rPr>
              <a:t>dois instrumentos contribuirão para gerar uma renda (PIB) adicional a partir do ano 4 de R$ 54.842.746 anuais, ou R$ 11.115, em média, para cada uma das 4.934 pessoas ocupadas na área do projeto (20% do campo nativo dos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Campos de Araucária do RS</a:t>
            </a:r>
            <a:r>
              <a:rPr lang="pt-BR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Considerando que a carga tributária no Brasil é 36% do PIB (Globo Economia, 2012), segue que o PIB adicional gerado pelo Projeto Piloto tem um conteúdo potencial de tributos de R$ 19.743.389. Isto é, em quatro anos o setor público destinará R$ 12.451.062 oriundos de suas receitas tributárias para subsidiar os produtores e estes a partir do quarto ano e nos anos subsequentes estarão contribuindo para gerar tributos em um valor anual 58,5% superior ao subsídio concedido. Este dado, por si só, é um indicador insofismável do elevado benefício socioeconômico do Projeto Piloto.</a:t>
            </a:r>
          </a:p>
          <a:p>
            <a:pPr>
              <a:spcBef>
                <a:spcPts val="1200"/>
              </a:spcBef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560083" y="1805044"/>
            <a:ext cx="320472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 Black" pitchFamily="34" charset="0"/>
              </a:rPr>
              <a:t>GERAL</a:t>
            </a:r>
            <a:r>
              <a:rPr lang="pt-BR" b="1" dirty="0" smtClean="0"/>
              <a:t> 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elevar </a:t>
            </a:r>
            <a:r>
              <a:rPr lang="pt-BR" dirty="0">
                <a:latin typeface="Arial" pitchFamily="34" charset="0"/>
                <a:cs typeface="Arial" pitchFamily="34" charset="0"/>
              </a:rPr>
              <a:t>o nível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dirty="0">
                <a:latin typeface="Arial" pitchFamily="34" charset="0"/>
                <a:cs typeface="Arial" pitchFamily="34" charset="0"/>
              </a:rPr>
              <a:t>desenvolvimento do meio rural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>
                <a:latin typeface="Arial" pitchFamily="34" charset="0"/>
                <a:cs typeface="Arial" pitchFamily="34" charset="0"/>
              </a:rPr>
              <a:t>forma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sustentável.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512" y="33265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OBJETIVOS E REGIÕES DO PROJETO</a:t>
            </a:r>
            <a:endParaRPr lang="pt-BR" sz="2000" b="1" dirty="0" smtClean="0"/>
          </a:p>
        </p:txBody>
      </p:sp>
      <p:pic>
        <p:nvPicPr>
          <p:cNvPr id="2056" name="Picture 8" descr="http://t2.gstatic.com/images?q=tbn:ANd9GcREwtiMWyw6dzKpzkFCmKxVXqMCemND40EUJ8Is0GYWclN0CMP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33" y="3789040"/>
            <a:ext cx="3236050" cy="242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37035" y="4216167"/>
            <a:ext cx="4803024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 Black" pitchFamily="34" charset="0"/>
                <a:cs typeface="Arial" pitchFamily="34" charset="0"/>
              </a:rPr>
              <a:t>ESPECÍFICO </a:t>
            </a:r>
            <a:r>
              <a:rPr lang="pt-BR" b="1" dirty="0" smtClean="0"/>
              <a:t>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elevar a </a:t>
            </a:r>
            <a:r>
              <a:rPr lang="pt-BR" dirty="0">
                <a:latin typeface="Arial" pitchFamily="34" charset="0"/>
                <a:cs typeface="Arial" pitchFamily="34" charset="0"/>
              </a:rPr>
              <a:t>produtividade dos </a:t>
            </a:r>
            <a:r>
              <a:rPr lang="pt-BR" b="1" i="1" dirty="0" smtClean="0">
                <a:latin typeface="Arial Black" pitchFamily="34" charset="0"/>
                <a:cs typeface="Arial" pitchFamily="34" charset="0"/>
              </a:rPr>
              <a:t>CAMPOS DE ARAUCÁRIA DO RS</a:t>
            </a:r>
            <a:r>
              <a:rPr lang="pt-BR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através </a:t>
            </a:r>
            <a:r>
              <a:rPr lang="pt-BR" dirty="0">
                <a:latin typeface="Arial" pitchFamily="34" charset="0"/>
                <a:cs typeface="Arial" pitchFamily="34" charset="0"/>
              </a:rPr>
              <a:t>da melhoria da fertilidade, da introdução de gramíneas e leguminosas perenes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>
                <a:latin typeface="Arial" pitchFamily="34" charset="0"/>
                <a:cs typeface="Arial" pitchFamily="34" charset="0"/>
              </a:rPr>
              <a:t>adequadas práticas de manejo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10" descr="data:image/jpeg;base64,/9j/4AAQSkZJRgABAQAAAQABAAD/2wCEAAkGBhQSERUUExQWFRUWFxwZFhgXFRkXHBgaGBwYGhgbGBofHCgeGRwkGhgZHy8gJScpLCwsFR4xNTAqNSYrLCkBCQoKDgwOGg8PGi4lHyQ0KiwsKywsLCkpLC0sLCwvLCksLCwsLSwpLCksLCwsKSwsLCwsLCksLCwsLCksKSwpLP/AABEIAGwA8AMBIgACEQEDEQH/xAAcAAABBQEBAQAAAAAAAAAAAAAEAQIDBQYHAAj/xAA6EAACAQMCBAQDBwMDBAMAAAABAhEAAyESMQQFQVEGEyJhMnGBB0KRobHB8BQjUjPR4RZicvEVQ4L/xAAaAQADAQEBAQAAAAAAAAAAAAAAAQIDBAYF/8QAKhEAAgIBBAEDBAEFAAAAAAAAAAECEQMSITFBEwRR8CJhcbHhBRQVgZH/2gAMAwEAAhEDEQA/AO36q9E0umloJq+RAKWkpaChCKaLdPpuumS67ENuo2SKnpKExSgmDxXoqbRXjbqrMvGyEUpzUnl14W6LFolwRgVIEpwSlNJs0jCuRFSKdQ/FcclsS7qg7sQP13rAeJftNAgcM2lNQDXSuoNqEaVAypnq0fDiaiUq5NFXR0VlmodSmCCDJjBHTeK4dd8TcU8KbheGbWHc/CpJKmDk7kGMxQTc2HqaWa5bLBR8KuJEsSPvBTgjvWPna6BwTO38857Y4S2bl54AEwMsQTGF3OetVN77QuCVSfNmEV4C5IbaO5HUe9cm/qmvjTdI1Q2gMxJ0GCokyNROM+9V1zl1oSpIEA+ssCCBmNI+4BjuTtR52J40dnP2p8EFttqb+4QANOROM56dYmr3gfEfD3W0pdUtE6ZggTGQfevne4DcPquA6CdBCxAK40xgCBtUo4xLVwHzSbjDWbhypfdQF+9ByMg4o8kluUfSs17VXIuXfaZftW28wrdFvAI9TGF9T3GBgZ9t8dKv+B+1K0yKXtOrFZIBWB+JkCOp+Wa0WSL7JbZv5r1Ynj/tMsIQtsNcMamHw6QP1J6Cq0fa+hvW0W0dJGq4ScoPcRA6b09cfcLfsdHmmvdABJIAG5JgD5msNy77U7Vy8Lb2ntzuxMiZhQMeqcHHTNFc08SJxL/0tm3/AFCvqS/D6NC7FgeoB+8Pzqk0+wt3wW3NfGfC2FBa4GnbR65zHTG/vVPc+1Ph59KOwUxcPpGgd4n1fSqXlHIuCuC9YNljctNJS+S5UD4CIj0mNxnaQRFZC74SDWGv3HRB5pBa2ukFBgjcHUdwpEQN6HCfKHZ3zVXpr1LFAHq9Xq9QMSvRS0hoAWkivRXqBCRXhTq9QFDCKUGkvXQqlmICgEknYAbk1zXxH48vXWuW+FDBLYbXct+oqFn1sY+EjICicfSk5UFHTNVVfOfEtjhY814YglVAkkDsPnA+ZFcK4PjeJF0/3/UzFgPNIkAMfQxM6m9RCmDiCaH4vxM11l1g3F6tfadGPu4OkyM4MmsnkdbIZf8Aj7xenGMj6YsW1bSJIuesD+5GIZI+HIxNZfhuYnRFkopK6ZWAWUsGloEEyBJI7bVDzfi9F0F4KFAwCnBD7AvGQCJiOnam2+KZiRCOrZEqvqImC0DJzuPyqG5csAq5xup2uEaWB2J1ah0MgfXO2cimO4AMnLZHQknJDe8xBFJZdVA0kqJHpOCuDqJbc5xkxAihrw1lQEOkhsDMgEBXHff8OlRyxhS35yzEKQCQD0MEAnfVNR3eLgAoreWQSVCg5GAUIMgxvV9wvh+21sPdvLZItWrrkamYrdui2SMBUH3oMk46GoeT8NwHmO17inOgrbQsu6gtj07KIE/PBG9aLGIy91ygRisrqyEeScGfTmDmO2DVzwtt7qgOWQaoW01vXOkTIgY9J6YMUHZXhjeGoMEFgSEYKTeCTJZtgzYIjpiZFWHAcjuN/TGwxa692J1q7C5oNwBWYQVCqehE9abg2BY8DwdpAV8prIYghtTS3VTp3UEdDAyaF4O/aN1k0+lmKu1xiJHQYAA+RpOK48NdZyANZLEjVAyASAfi9U+8tG1aXmvge+lhrh0XbRUMLiDOgAkG4rEd5ETEVksdukOzNDiLVsj0SN2KuwWVMRG7QN5xJpRxVu6fOFtWKvCB2PrVczoHxxI9MRVj4U8OO1sXDavjUjNrtpCnDL8WInqZ+7sQ2LHw14VYXOFY2Q/mqzLqaFMKGDYg4gR3DDA60sL9wsn4jk5cDTbVGUw924xe3a1keYHyBMHCDOfeuicH4ZtWlBtW0S9o0+dbRQTjeD33gzT+B5ESrDiFstqbUVVJBPdpHqfA9UdMRR3M+ONm3qW2bhkDQvxaZAJUdYnb8xXQo0KzJc25JfW8l+2Nd1tK32e1KlVAkhVkyQIjE9xVVzPVxDXFvJ5RW56GRb6HTBCG4AjaxJkDEZzU3N/HPMLIvK1i2ptsJZWDFEuSUuMJIUKAQxIiazd77TeMUMTeXTczbbQsY1FtJIiIHv8AShzUeUM7bS1Q8z8b8LYBL3NjBGlpXb4sYGR+NDcs+0XhL9zRbZjgnVoOmB1nsTIHyo1K9PY9Eq1dGnr1ADnlomAxY/8AapP7Ui8+sEkeYsiJHadpq6a2ItclhSFqEt82tMSFeSACYBMBpg7bGD+Fco8YeGLqS44ziOIulB5YAuK2SAdQVShGgRHoJIkzEVDkkVTOsXebWVbS122p7F1Bzt1pLfObDMUF62WXBUXFJByYInsD+FfMx8+27pcYKQYNtjpO0tjJEDfFR2ubkHJBXc4UkyPzGNhmetR5H7CPp0c5sH/7rWIn+4vXbr1pjc94fP8Aet439Y9x+or5wt87jYKR/wBog/OMx8vaiF5m+W8xpiPkO4A6/wC1Q8kukB2XxB4s5fcRkfiSDbIci2WDHRnTtDqwxBwQa5RzbxtouAWA1lLTE2xJuEF51MW+8CIEbAQNqo+N4o3MOBiekliTuTv9TQXFaGWFM+wYgfgPb9qepvkCwvc3uO7TqNwjJgL6TEgmMyBv2xQ15WuCPWFSRlfSC28Mc5I6jpVfx11tMg5jvJjt8v4KYjuVPqaSowxJmTEZ3HWhIVlvw1hbhYp/c9A8xHKgSxVZSIJ9gdoJmirHhq4Lbvat67Ycq5JWUbQGAVQZWAQSQeu9U1rmdy2zqCRJTSRiNEMCO/apf+ory2jbPqUuTtmSNHxATAABCzvRpQWeuXixIJRAAQSCwwNhnO433zmiOXWxeZFW5btAKW1sSFOnSQOp1H4QPfahxwIcObpRCgkAyCxmZtjMPgYOMmpOItatGic+saARA1eqVP8ApgZke89YqUkA3jjruEtd/wBLSQpOYOCgBxqBJPbeg7vDF2MatBYyBBZQBq1EbEAGP0r3GWh58ljDSxJWFWJB6ywGfz+s3CcOrE+pSAp0nVpIaEKuBB1DppkTO4rQBLVgq5dCQzAk9wAMlfaMR9asOVmLgb12iGw4aSDplGA+efeTQdvmWgiIhR7ekuIJz9DJo5bXlMMjBPqcRrkfEJ6H7pONtqzdoLLDh7toBg+pm03BbVlVV0uwlykSx3O+CV7Vp+QeK/O4HjLL3bmq3w9wIjfCU9A1T8QZc+k9DjY1j+YOgSAo0r6hMv1ky0TJn5Y2qt4S/wD2/wDUy57gAywmRuT36Yox5JXYI7Jyvx1w3C8vsWWLFv6cyFE6R6hJ9zggGDBqPw54v4byOXEP/o2XR16hltKNvcjB2zXMuY8chsOiqEa2AZC5ZgMyfl+MZobkyXFNsFSDpMEggwAJJ/T2mtHlcVa+bAdt4jx0SC1orjJtsp1AdsHJ+WKruI8dB3Rnt+pCWQZ9BI0wQDmRO+RXL+Z8zNu7oESwhgDMgxuRt+0ZqTiL9xkYQ0ZETldImd5IHcyZ7RWEssmlQ0bW5x3Lrt+5cZ+JtsSNQtvIJYfFBUsqnTpInTMA1T+IjZTiLBtli+m5dus7sxDaYtISCF9BOQMyxG2DR8Fw/EBg1sBgnpIcBY2EEdY3zneN6H5rwLJxCehlEOASCJMA4mQMzFEczWzA39ziuJsee1q49zziXKEhQoEebpJka4PUbd6is8zu3roXTxCKRvct2UjSAdRKZgj6HFWz8MOqj9/xrwtRnP1zHtXy/PKqfJ0atqZTcfx1xLmhja8oj0Pfkh7iwdMKRpAE5beafwl+4t021sWvO1jTIuqhIgfFqYGVODBWDjNWF/gEf40VomARjNJ5IGAJgHTnqZn5bmn/AHDdNmkMijGkgbiuTXLwLedb14WLd685KiYJ1AGfY4j2oHi+VcUy6bZIBSGksysZ9RiIzAHf3mpuI5JZZSrqUVxDEapYA6gqxtkDM4nfNXHK/Ey8PaVQAyz1YiCMQvQQoHuSSaqMtW/z9l23vEzn9bx1oAsyysYNtNRCwDJ3JI6e3tUVvm3FOzpeW1eQNLJdtJoKvMYgS4gCela1/EdtzJ4ca2IYkOQNEgSxP3o27xVrw/LCRKp5fq+I6Lw0idlwRq6zt0701qulX53E3Ps5xf4WxNy5cSzY9JuKtu2twnSFBBDekatUhScQxp1+/wAA6G0Rdt3WEAeRbUq5IALEKDhjkSMGtf4sQouscIt9PhdFsvbb/wAgRII+fSqzl/MrkKeH4fyA+kSV874J1KHKgg6cQScmtHJ9jjxukZw+D7KOnmi6SNa+WPWDA9LNcXT5fqkwJgLPWp+I+zu1xCl+HVbLKQH0Xbl5D6QzKF0ykE7lolav+H8H2v6gAoEuuGugsHAEMVhplczPyIpLvJEtXNb3tIYr6bV4DUTKktBVjphSM+o980LLP8EqMZKqMtf+zdtC3NbXlx/pWdeDiR6oIjFO4TwTZDlvN4iyE9P91UtxqwAPVPf51pL3G8OxU2br69Q1kO1osdnLMzFAcREbsI2qx4fl6z5bC3KNpdLzG4WESugwJE5nTEzG2V5Z+/8AsfgjW38mUPgG0wdkv3CtzJ+EqQNsAZEifnVZf+zN86OIXJyCpGxkfWa1VvnDWg4u2bpcKT5YtKEmGOCrBvUwXpiT3p1nxPaJzav2z8MFNTM4iVCj2O57Vn5c8eHZk8HtX/TF8d4D4hlPwyMqVbUTv365H4UEvhriFKg2nGCGgEgAk7Z26x711OyS6h0kqRIkDYmBPbP615rnQMhycBgdjDbZ6VK9bkS3iY+P7HMuM5S72yWR2KjQqSBpQmTAjuS2/WgbXhW7voKhY+IZbbaOkD8a6w5zBUEfjj3EV42FIgAD6Y/Kn/kX7E6TmfD+GGEP5ZEISdTDNwxGN9IzjvUPNUuoysyM5HxQpjAEgY/nvXTjwq7YkfzFQX+Uh4lmEGRBxOIzII+W1Jf1C3ug0nMbvE3UKuisVb4hBJ+bdGPTboN6htm2X0NZ0XQy6XHpBg/eG0aeojNdN4jlRJGi5pYdDmQehEUG3h5wDpK5yQRIn5nb5zW8fWw72FRjuTEW3ctLG4xBUqYGnrkQwPsf+DecczYPaNoy0OCNOorqK7jbYb1fW+SOigKg6zLHUJM4nB7xHap+E5WRkoF3BIHxBj6gCPkDBFOXqsbdio5NxHFMbheYacMDOSNtsk5k7RV/yjmJUFb4WYgEJrPqEDIOkCSMz1rTcb4AsXTK6rZEkhNjM5g7HaT7VWN9m7KxKXCQYgGMQc6jOfwq16rDJc0FMCTmoQEm4Zkldo0+4OMn96d/81qWGYj3YyDG369qL5ryp11BbYA05OgzIOII2NZ7jeCuqFYW7g/yVrewP3pnBO0VpGUZcMDtAQASD+fWnAmq+9xJWQFuAb6lTVk74ycdaLtOwwYOBkYJ7Yrz31Lc0JzdAEsQOntkwB+Jiq//AKg8u8dLaQMDA36mfnsPancZfUjS4YAkTpE/CQYkfDmDPtVfa5Xa9R19CN5Ebjp8Q710YpKEVNs1g4pbl1d+0t7bQwTHtE/LNQ8Z9oRuIV8tXLYCFZU4g5PWSMe9VdvkXDXVRrlpLjECbkkNI7lSJ+XSgON5cLll/JJ9DvdtQNMeWNCLBMxqLZ6/QV1+VzbTfHJopQXRY8L9oSsFQWUcAEvqIllUfdxE1Wc65hddWu2UuK5CFFtsWxJVg20jZgT8PvNP5f4OVG+dsAllEhgQBp7emc9SAaO5X5tpmXSSpGkNjBTYgT94E/hWTlHlGnmVOgDh+L4tWUXL1y3eIAXJdWRiAUI0/Hu0yQOuYo7xHzRbFmzN2SjsUBBLNOWLGdx/l12o9ZLetNUNKmCSCY1GTgDAMDtUt7hdRBMenvbDfUHpUvMqV9mXndpszHA/ajeS3LnWjbF50jsZ2H6UaPGZ4korWLZF0hQSkzkZDdxOPerhOHglgFEqF2gEAkgRsRJmqvnPEPw+g2rBe9B0uEBFpSCRoH+ZOZgBfc1aaycGsM1uqL/gfC7A61t2zbDOzAXNJa40AajkggTsQPUZBNGcZwd86igu22iZW5YbYYAOHjpgyJnpXPOG8RXuGIF1mViFC2dRHSVD9VySSNzmd6NP2nXQVt+jX0BXLyYWB26CK1t/d189jRRpUmX3AnjbrNqtW113Dpe5bYjIJCyANSgjBiPxoi7y3jkv6NbLZm2oCqwR1KgH1CYgzIIBI67GiuV2XdFPEX7NtiZIS1/jspbUAYPWO4HerpH0qzDjFjoNMgfMapj5RW0calu/2jGcqe36MzxvKreLjWHZ006NPmBYViVEkkAzG/czHQXl/J7SE3AhtKFJchGuAC4QQpIj4ZJJ2E5q5vM6MSeLDEgwV2GZxmJ/Gamtc8ulT/dsv09SwZO3cSdq53pupMtwclstgFXDZC+V6ioDuBqKRLLJGDqUj500nsQZ6yCD8j2qPi+VcNf0Xb6ZuM2pfMuiARpDW7YlVJa2N8egn2q6Xw8NKi0yhAoADtJECBkDINY5vT7/AEHPOCq0VRU/7R+1MKfl/PrV7e5cbOlkiQAXm5BgH4gQJVdWDg4ihr/APcfVqRmPvlhGNhHce8T1rOXpnFb8k6HVlS0j/wBmknaOhn+e9HXuXuondepU6gPnG1DEnp09qwcdPJm0Ng0xUPVvx/epvrStHepewqIilMNv2NTeXNRaMggwO28/7Ugob5efcbGahPBKSZVSe+kUYBXgDS1NcDoh8gCYJOcfyKQWTgztuCP5FSaSDI22xXi31/L61T1DoVetONsHBjakA7CJ+tOB2nc0q+wiJuBtzOmDv6SR+hFCXeRW2DakaW+L1ljHSDO3tVnOYP6dqZcQNjfr2q1JrsCvHK3UhkutMEf3BqwSCYODvGTRHA2HRSrsHJJMgRv9Y37U+2hxhhHUmZ/3qZAQP2MU3N1QDQTGxHanKuP5+tIxbpH4U7zcCR/7/aot9jG+XQtzhnk6Wz7j9al85pyBHTfpt0/OnlzOB164G3er6EZji+QesObTs0sWJZSGJiJjpjfBNG8IiTK211ozPLIENuVgacGfkDAiauWAn3Pf9jTLloMRMGNtxXQs2/1F63dlP57sGAI1AqNxAkiPnuDApbVjiAG1tb/7NGoyekyMGjLvKwTI1WyP8Svsc4yMbe1PPD3P8xnqQR+n/FU8t1v+R+Vmc5zy29fKBGAIRiZYCGkRPu0R2EUBY8P8YFaYW4qhwgOoEA/5/DM9K2K8uIzqAPsAZAmJBHufyqa3YZRBYH/8R7RvG2IpTzpF+eS4B7965esqwMHSrLM+kgyRnIEkwNgdsVZ8nv8ADCPP1lwNLySFBAnUgBmGkQCcUOlsRktgfIY7jptQPNOXF0BtOWLMMiDAJzEdutVizrVvv/Ao5OmX/NLvBMrNrugKNPpbVnsqkkn6YrMXNYunyNekEyZg2ysakYTlhI26mNwakucquKLUNbLW3lJGnWRmG98A/jtRdrg1XCnRkmBBjUJIn7wB6nPfNayyKStfPjL1pLZk/KebXEcMSpJEDUegGPTgA5zifrTbPNzdRE0lfLZ1u9oX1W3UxnUWjcyqdKdbtjtPb27+8YrzWoOFIPXoPlnHvUPOmnGzPXuPNz+DFM4Dnfki5cuQ2qRZt6CsRMtcDCSciBtuaH55x72eHZraLcc+kT6gonLFR6vYfI9KyXC+MizLrAYCMMimG2MQJznr7ZqccHCppF4serc3qceb62jCCVAbTCQxPxHH+MGBtmiOO4cW9JDhwZgwVz7d/wDis2PGPDgAqoz8S6cTtOd8UZZ8VcIyrqXSSYwSdHYkExE9tqUnGaba36Ll6d8xZLb5zZLshuqrJhg/oE9lafV9B1omw4ddSEOJK+kgwR8siq/juSW7ocPbRj6tJ6qWG895zVvY8R+Vaa2lqDH3VVfUVMkBcTqAM9ZFKGDHO96Mai1tyCX7oz+Hb6e+9Ne/sB/IqUpKj3pCuYrijNtmZIGkbZHbb/1UUmTLKT0A6D+Yp161I3ODtON6ja1AOTVNsROVGex/Oacw6frjahwf0mpkJJiT0puSGe0+xHt86Qjtj696kAzG/uf3qMr6Z7k/qRQ2vYBkGdiRtSgbfPv+1Ptt+gNNL5palQiO4hlSp2OQRv7fOpmY7Af8fOhXuGaKmIoVPcCAuSRnGxmZn26AV5nEghiMbAY+tTBtvx/Go7l4rtGZ6DpUSSW9gxwJg5GfnUN0tGEDR7x+FPtXiVknMn9BUhyuaE2wI7WrJIJzsY29jtS3TjAJ9oqW5uaSOlVWwDdQ27d6ivcGrZIg+xOY2wDvRR3A/nWogZBpJsAduHfVqVzPZ/UIHTus/On2tRJZgIwBGY3mSd6eNtz1qYf7fWe9Vb4GRi2O0Hb+GkuGBkQPxn96GucQ2o52MRRdv4V646/OKLEQlEczpztOxxsJrMcb4Pt37rXkuKEdj8JAgjDENtGoGREjO9alrQbcZkZ2qXhOAQLCjSqiQo+EEkzj8/rWsZuN6SlJrg5wvgy5dTWt9bLB2tlXRoJRoJB3EnuO3epX8FEC8guMXthWVogXCRLCD8PYDuK13E6rRw7EEsYbS25O2Pbamcq5gzm5qgyxnHZcD5CtvLOrT26NPLIK4L1W0xjQuCYIwMfOiRZAIMao2DSQf/KM9KG5UgexbuMPUVEn+fKiyd/lXJr0SddGb5P/2Q=="/>
          <p:cNvSpPr>
            <a:spLocks noChangeAspect="1" noChangeArrowheads="1"/>
          </p:cNvSpPr>
          <p:nvPr/>
        </p:nvSpPr>
        <p:spPr bwMode="auto">
          <a:xfrm>
            <a:off x="63500" y="-500063"/>
            <a:ext cx="22860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60" name="Picture 12" descr="http://www.agranja.com/revistas/ag/img/13100421271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496054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79512" y="2820707"/>
            <a:ext cx="2169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CAMPOS DE CIMA DA SERRA</a:t>
            </a:r>
            <a:endParaRPr lang="pt-BR" sz="1600" i="1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948264" y="4985176"/>
            <a:ext cx="160287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pt-BR" sz="1600" b="1" i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REGIÃO DAS </a:t>
            </a:r>
          </a:p>
          <a:p>
            <a:pPr algn="r"/>
            <a:r>
              <a:rPr lang="pt-BR" sz="1600" b="1" i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HORTÊNSIAS</a:t>
            </a:r>
            <a:endParaRPr lang="pt-BR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636912"/>
            <a:ext cx="8964488" cy="46166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Seminário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Manejo Sustentável </a:t>
            </a:r>
            <a:r>
              <a:rPr lang="pt-BR" b="1" i="1" dirty="0">
                <a:latin typeface="Arial" pitchFamily="34" charset="0"/>
                <a:cs typeface="Arial" pitchFamily="34" charset="0"/>
              </a:rPr>
              <a:t>dos Campos de Altitude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SEMA e FEDERACITE/CITE </a:t>
            </a:r>
            <a:r>
              <a:rPr lang="pt-BR" dirty="0">
                <a:latin typeface="Arial" pitchFamily="34" charset="0"/>
                <a:cs typeface="Arial" pitchFamily="34" charset="0"/>
              </a:rPr>
              <a:t>78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São </a:t>
            </a:r>
            <a:r>
              <a:rPr lang="pt-BR" dirty="0">
                <a:latin typeface="Arial" pitchFamily="34" charset="0"/>
                <a:cs typeface="Arial" pitchFamily="34" charset="0"/>
              </a:rPr>
              <a:t>Francisco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Paula em abril de 2012. 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Discutiu </a:t>
            </a:r>
            <a:r>
              <a:rPr lang="pt-BR" dirty="0">
                <a:latin typeface="Arial" pitchFamily="34" charset="0"/>
                <a:cs typeface="Arial" pitchFamily="34" charset="0"/>
              </a:rPr>
              <a:t>o manejo sustentável do campo nativo e alternativas de renda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complementar - turismo </a:t>
            </a:r>
            <a:r>
              <a:rPr lang="pt-BR" dirty="0">
                <a:latin typeface="Arial" pitchFamily="34" charset="0"/>
                <a:cs typeface="Arial" pitchFamily="34" charset="0"/>
              </a:rPr>
              <a:t>rural e os produtos florestais madeiráveis e não madeiráveis.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Consolidou o </a:t>
            </a:r>
            <a:r>
              <a:rPr lang="pt-BR" dirty="0">
                <a:latin typeface="Arial" pitchFamily="34" charset="0"/>
                <a:cs typeface="Arial" pitchFamily="34" charset="0"/>
              </a:rPr>
              <a:t>entendimento sobre a necessidade de um projeto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regional:</a:t>
            </a:r>
          </a:p>
          <a:p>
            <a:pPr marL="1200150" lvl="2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Que </a:t>
            </a:r>
            <a:r>
              <a:rPr lang="pt-BR" dirty="0">
                <a:latin typeface="Arial" pitchFamily="34" charset="0"/>
                <a:cs typeface="Arial" pitchFamily="34" charset="0"/>
              </a:rPr>
              <a:t>integre as instituições e os produtores em torno da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Conservação e Melhoramento do Campo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Nativo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200150" lvl="2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Que valorize os </a:t>
            </a:r>
            <a:r>
              <a:rPr lang="pt-BR" dirty="0">
                <a:latin typeface="Arial" pitchFamily="34" charset="0"/>
                <a:cs typeface="Arial" pitchFamily="34" charset="0"/>
              </a:rPr>
              <a:t>atributos ambientais sintetizados na </a:t>
            </a:r>
            <a:r>
              <a:rPr lang="pt-BR" sz="2000" b="1" dirty="0">
                <a:latin typeface="Arial Black" pitchFamily="34" charset="0"/>
                <a:cs typeface="Arial" pitchFamily="34" charset="0"/>
              </a:rPr>
              <a:t>marca </a:t>
            </a:r>
            <a:r>
              <a:rPr lang="pt-BR" b="1" i="1" dirty="0">
                <a:latin typeface="Arial" pitchFamily="34" charset="0"/>
                <a:cs typeface="Arial" pitchFamily="34" charset="0"/>
              </a:rPr>
              <a:t>Campos de Araucária do Rio Grande do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Sul;</a:t>
            </a:r>
          </a:p>
          <a:p>
            <a:pPr marL="1200150" lvl="2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Q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ue eleve a remuneração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do pecuarista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via aumento </a:t>
            </a:r>
            <a:r>
              <a:rPr lang="pt-BR" dirty="0">
                <a:latin typeface="Arial" pitchFamily="34" charset="0"/>
                <a:cs typeface="Arial" pitchFamily="34" charset="0"/>
              </a:rPr>
              <a:t>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produtividade, da </a:t>
            </a:r>
            <a:r>
              <a:rPr lang="pt-BR" dirty="0">
                <a:latin typeface="Arial" pitchFamily="34" charset="0"/>
                <a:cs typeface="Arial" pitchFamily="34" charset="0"/>
              </a:rPr>
              <a:t>qualidade do produto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pela prestação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de serviços ambientais.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886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ANTECEDENTES DO PROJETO</a:t>
            </a:r>
            <a:endParaRPr lang="pt-BR" sz="20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1052736"/>
            <a:ext cx="8964488" cy="1354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b="1" i="1" dirty="0">
                <a:latin typeface="Arial" pitchFamily="34" charset="0"/>
                <a:cs typeface="Arial" pitchFamily="34" charset="0"/>
              </a:rPr>
              <a:t>A Conservação e o Melhoramento do Campo Nativo </a:t>
            </a:r>
            <a:r>
              <a:rPr lang="pt-BR" dirty="0">
                <a:latin typeface="Arial" pitchFamily="34" charset="0"/>
                <a:cs typeface="Arial" pitchFamily="34" charset="0"/>
              </a:rPr>
              <a:t>constitui a mais alta prioridade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FEDERACITE;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Várias </a:t>
            </a:r>
            <a:r>
              <a:rPr lang="pt-BR" dirty="0">
                <a:latin typeface="Arial" pitchFamily="34" charset="0"/>
                <a:cs typeface="Arial" pitchFamily="34" charset="0"/>
              </a:rPr>
              <a:t>experiências bem sucedidas na região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- CITE </a:t>
            </a:r>
            <a:r>
              <a:rPr lang="pt-BR" dirty="0">
                <a:latin typeface="Arial" pitchFamily="34" charset="0"/>
                <a:cs typeface="Arial" pitchFamily="34" charset="0"/>
              </a:rPr>
              <a:t>78 de São Francisco de Paula,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CITE </a:t>
            </a:r>
            <a:r>
              <a:rPr lang="pt-BR" dirty="0">
                <a:latin typeface="Arial" pitchFamily="34" charset="0"/>
                <a:cs typeface="Arial" pitchFamily="34" charset="0"/>
              </a:rPr>
              <a:t>113 de Cambará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Sul, CITE 120 de Vacaria e outras;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3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860032" y="1196752"/>
            <a:ext cx="4097088" cy="5355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pt-BR" dirty="0" smtClean="0"/>
              <a:t>MAPA</a:t>
            </a:r>
            <a:r>
              <a:rPr lang="pt-BR" dirty="0"/>
              <a:t>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EMBRAPA;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IBAMA;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Secretaria da Agricultura, Pecuária e Agronegócio do RS - </a:t>
            </a:r>
            <a:r>
              <a:rPr lang="pt-BR" u="sng" dirty="0"/>
              <a:t>Programa</a:t>
            </a:r>
            <a:r>
              <a:rPr lang="pt-BR" dirty="0"/>
              <a:t> </a:t>
            </a:r>
            <a:r>
              <a:rPr lang="pt-BR" b="1" i="1" dirty="0"/>
              <a:t>Carne Gaúcha - a Melhor Carne do Mundo </a:t>
            </a:r>
            <a:r>
              <a:rPr lang="pt-BR" dirty="0"/>
              <a:t>(Diário Oficial 19/10/2011);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Secretaria do Meio Ambiente do RS, SEMA;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EMATER;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 smtClean="0"/>
              <a:t>Prefeituras </a:t>
            </a:r>
            <a:r>
              <a:rPr lang="pt-BR" dirty="0"/>
              <a:t>Municipais da região dos Campos de Cima da Serra;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FAMURS;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Assembleia Legislativa do Rio Grande do Sul;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Bancada Gaúcha no Congresso Nacional;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BRDE; BANCO DO BRASIL; BANRISUL e SICREDI</a:t>
            </a:r>
            <a:r>
              <a:rPr lang="pt-BR" dirty="0" smtClean="0"/>
              <a:t>;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886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PARCEIROS DO PROJETO</a:t>
            </a:r>
            <a:r>
              <a:rPr lang="pt-BR" sz="2000" b="1" dirty="0" smtClean="0"/>
              <a:t>: </a:t>
            </a:r>
          </a:p>
          <a:p>
            <a:pPr algn="r"/>
            <a:r>
              <a:rPr lang="pt-BR" sz="2000" b="1" dirty="0" smtClean="0"/>
              <a:t>FORMULADORES, TECNOLÓGICOS, FINANCIADORES E COMERCIAIS</a:t>
            </a:r>
            <a:endParaRPr lang="pt-BR" sz="20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79512" y="1233023"/>
            <a:ext cx="4464496" cy="56323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pt-BR" dirty="0" smtClean="0"/>
              <a:t>FEDERACITE </a:t>
            </a:r>
            <a:r>
              <a:rPr lang="pt-BR" dirty="0"/>
              <a:t>e </a:t>
            </a:r>
            <a:r>
              <a:rPr lang="pt-BR" dirty="0" err="1"/>
              <a:t>CITEs</a:t>
            </a:r>
            <a:r>
              <a:rPr lang="pt-BR" dirty="0"/>
              <a:t> 78 (São Francisco de Paula), 120 (Vacaria) e 113 (Cambará do Sul);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/>
              <a:t>FARSUL; </a:t>
            </a:r>
            <a:endParaRPr lang="pt-BR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FETAG;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FUNDESA ;</a:t>
            </a:r>
            <a:endParaRPr lang="pt-BR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SENAR, SEBRAE e o Programa </a:t>
            </a:r>
            <a:r>
              <a:rPr lang="pt-BR" i="1" dirty="0"/>
              <a:t>Juntos Para Competir;</a:t>
            </a:r>
            <a:r>
              <a:rPr lang="pt-BR" dirty="0"/>
              <a:t>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SICADERGS - Sindicato da Indústria de Carne e Derivados do RS;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 smtClean="0"/>
              <a:t>ABRACAL </a:t>
            </a:r>
            <a:r>
              <a:rPr lang="pt-BR" dirty="0"/>
              <a:t>- Associação Brasileira dos Produtores de Calcário Agrícola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SINDICAL – Sindicato da Indústria de Calcário do RS;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SIARGS - Sindicato da Indústria de Adubos do RS;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PIONEER;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APASSUL;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ALLFLEX;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dirty="0"/>
              <a:t>OURO FINO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84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719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smtClean="0">
                <a:latin typeface="Arial Black" pitchFamily="34" charset="0"/>
              </a:rPr>
              <a:t>JUSTIFICATIVA DO PROJETO</a:t>
            </a:r>
            <a:endParaRPr lang="pt-BR" sz="2000" b="1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25740"/>
              </p:ext>
            </p:extLst>
          </p:nvPr>
        </p:nvGraphicFramePr>
        <p:xfrm>
          <a:off x="-656803" y="543381"/>
          <a:ext cx="7258050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Slide" r:id="rId4" imgW="4570330" imgH="3427597" progId="PowerPoint.Slide.12">
                  <p:embed/>
                </p:oleObj>
              </mc:Choice>
              <mc:Fallback>
                <p:oleObj name="Slide" r:id="rId4" imgW="4570330" imgH="3427597" progId="PowerPoint.Slide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56803" y="543381"/>
                        <a:ext cx="7258050" cy="542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/>
          <p:cNvCxnSpPr/>
          <p:nvPr/>
        </p:nvCxnSpPr>
        <p:spPr>
          <a:xfrm flipH="1">
            <a:off x="4860032" y="1844824"/>
            <a:ext cx="288032" cy="22156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5156448" y="2492896"/>
            <a:ext cx="288032" cy="22156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1619672" y="2492896"/>
            <a:ext cx="216024" cy="2340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683568" y="3023930"/>
            <a:ext cx="216024" cy="2340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1820888" y="3933056"/>
            <a:ext cx="216024" cy="2340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2987824" y="4437112"/>
            <a:ext cx="216024" cy="2340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2972222" y="3258006"/>
            <a:ext cx="216024" cy="2340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 flipV="1">
            <a:off x="4842495" y="3698980"/>
            <a:ext cx="233561" cy="35111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4095179" y="540410"/>
            <a:ext cx="172819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RS = 40,9%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881761" y="550167"/>
            <a:ext cx="3172086" cy="218521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Elevação da produtividade e da renda;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Preservação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da biodiversidade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(flora e fauna) associada as florestas e aos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campos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nativos;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 pecuária nos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Campos de Araucária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é eminentemente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familiar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(92,9%  tem parentesco) e de pequenos produtores.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51568" y="6309320"/>
            <a:ext cx="896448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Dos 441.467 estabelecimentos do RS (Censo Agropecuário de 2006), 167.701 (38%) são de pecuária (o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valor da produção da pecuária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igual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ou superior a 2/3 do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do estabelecimento.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881761" y="2882066"/>
            <a:ext cx="3288866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10.895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estabelecimentos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rurais com 1,2 milhões de hectares;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5.937 estabelecimentos são predominante- mente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pecuária (54,5%) – 64.5 ha (média)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segmento até 200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hectares (85,1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% dos estabelecimentos e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29,8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% da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área) o tamanho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médio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é 22,5 hectares;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O segmento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de até 500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hectares (95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% dos estabelecimentos e 57% da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área), o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tamanho médio é de apenas 38,7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hectares;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A população rural é de 46.136 habitantes, (20,5% da total); 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A pecuária é responsável por 39,6% do pessoal ocupado no meio rural (no RS é 36,2%).. </a:t>
            </a: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ü"/>
            </a:pP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7957170" y="2529441"/>
            <a:ext cx="3592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8295753" y="2535695"/>
            <a:ext cx="0" cy="3360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4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5277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PÚBLICO ALVO</a:t>
            </a:r>
            <a:r>
              <a:rPr lang="pt-BR" sz="2800" dirty="0">
                <a:latin typeface="Arial Black" pitchFamily="34" charset="0"/>
              </a:rPr>
              <a:t> </a:t>
            </a:r>
            <a:r>
              <a:rPr lang="pt-BR" sz="2800" b="1" dirty="0" smtClean="0">
                <a:latin typeface="Arial Black" pitchFamily="34" charset="0"/>
              </a:rPr>
              <a:t>DO PROJETO</a:t>
            </a:r>
            <a:endParaRPr lang="pt-BR" sz="2000" b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1196752"/>
            <a:ext cx="8568952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pecuaristas em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geral com campo nativo no estabelecimento do Projeto:</a:t>
            </a: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Em dia com as exigências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trabalhistas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 dia com 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fisco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que realizam as compras e venda dos seus insumos e produtos através de canais formais e ao abrigo das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regras sanitárias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vigor;</a:t>
            </a:r>
          </a:p>
          <a:p>
            <a:pPr marL="285750" lvl="0" indent="-285750">
              <a:spcBef>
                <a:spcPts val="1800"/>
              </a:spcBef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Em dia </a:t>
            </a:r>
            <a:r>
              <a:rPr lang="pt-BR" dirty="0">
                <a:latin typeface="Arial" pitchFamily="34" charset="0"/>
                <a:cs typeface="Arial" pitchFamily="34" charset="0"/>
              </a:rPr>
              <a:t>com 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disposições ambientais </a:t>
            </a:r>
            <a:r>
              <a:rPr lang="pt-BR" dirty="0">
                <a:latin typeface="Arial" pitchFamily="34" charset="0"/>
                <a:cs typeface="Arial" pitchFamily="34" charset="0"/>
              </a:rPr>
              <a:t>em vigor e os que estejam participando, ou que venham a participar, de planos de trabalho sob a supervisão da Secretaria Estadual do Meio Ambiente - SEMA - com vistas a resolução gradativa de suas pendências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ambientais;</a:t>
            </a:r>
          </a:p>
          <a:p>
            <a:pPr lvl="0">
              <a:spcBef>
                <a:spcPts val="1200"/>
              </a:spcBef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citeanos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terão os benefícios decorrentes da cooperação como a assistência técnica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compartilhada.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7177" y="575995"/>
            <a:ext cx="892899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PRAZO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12 anos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três períodos de administração estadual);</a:t>
            </a:r>
          </a:p>
          <a:p>
            <a:pPr marL="742950" lvl="2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% da área de campo nativo (109.369 hectares) seja coberta ao cabo dos primeiros quatro anos (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primeira etapa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742950" lvl="2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que isto gere uma dinâmica tal que leve a 60% da área ao final do 8º ano (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segunda etapa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) e a 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marL="742950" lvl="2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% ao cabo do 12º ano (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terceira etapa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lvl="1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PRODUTIVIDADE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de no mínimo 250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Kg de boi/hectare/ano na área do Projeto de cada estabelecimento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1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 A meta de 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PRODUTIVIDADE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não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chega a ser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ambiciosa (a julgar pelo relato de Messias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Ries) e pelo pecuarista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Ivan Almeida, do município 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Alegrete (272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kg/ano, sob condições naturais adversas e muito inferiores às 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dos Campos de Araucária do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RS)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Projeto Piloto abrange toda a produção pecuária em regime de campo nativo. Nesta primeira versão do projeto não é feito o desdobramento da meta síntese de 250/ha/ano de produção de carne, por insuficiência de informações. 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sta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é uma meta síntese e que pode ser convertida para expressar todos os tipos de produção pecuária nos campos nativos (carne, leite, lã e genética), segundo a especificidade de cada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atividade;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Estabelecimentos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de cria. Na atualidade, em média, os estabelecimentos da região operam com 0,5 UA por hectare. Supondo um índice de desmama de 80% - extremamente elevado se considerados os indicadores atuais - ter-se-ia uma produção de 0,8 terneiros por vaca, ou 0,4 terneiros de 180 Kg por hectare, o que daria 72 Kg de terneiro por hectare/ano. Nestas condições para chegar-se aos 250 kg hectare/ano seria necessário elevar a lotação de ventres em 1,7 vezes. Há necessidade, portanto, de se elaborar um detalhamento das metas para as diferentes atividades. Sugere-se que este detalhamento fique para uma segunda etapa quando for instalado o Núcleo Técnico de apoio ao Comitê Gestor do Projeto.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148064" y="52775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METAS E PRAZO</a:t>
            </a:r>
            <a:endParaRPr lang="pt-BR" sz="28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109" y="575995"/>
            <a:ext cx="8928992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istema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produção: 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os participantes do projeto piloto deverão seguir a orientação técnica do Comitê Gestor que combina ajuste de carga em 50% da área do projeto, diferimento em 25% da área e melhoramento nos demais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25%;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prescrições de correção de fertilidade, adubação e introdução de gramíneas e leguminosa são as de Messias e Ries (2002) e de Messias (2011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investimento por hectare é de R$ 455,79 correspondendo a 130 Kg de boi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vivo.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Os preços são de 2011 e o do boi vivo o recebido pelos associados da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APROCCIMA (Produto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diferenciado e por isto melhor remunerado pelo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mercado);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76,1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%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do investimento será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arcado pelo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pecuarista;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21,9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%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investimento (transporte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e distribuição 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calcário) será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arcado pelo setor público e por empresas fornecedoras do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insumo;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2%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do investimento (assistência técnica) será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arcado pelo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pecuarista (assistência individual), FEDERACITE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no caso dos clubes associados e pela EMATER no abrigo do convênio que estas duas instituições celebraram na EXPOINTER 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2011/12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1200" u="sng" dirty="0">
                <a:latin typeface="Arial" pitchFamily="34" charset="0"/>
                <a:cs typeface="Arial" pitchFamily="34" charset="0"/>
                <a:hlinkClick r:id="rId2"/>
              </a:rPr>
              <a:t>http://www.federacite.com.br/site/arquivos/emater_2011.pdf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100% 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dos investimento é passível 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financiamento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pelos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programas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oficiais;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o subsídio ao transporte e distribuição do calcário serão buscados recursos junto ao Governo do RS, ao MAPA e as emendas parlamentares na proposta orçamentária da União, além das empresas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fornecedoras;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FEDERACITE, para suprir os serviços de assistência técnica que lhe couber, buscará patrocínio junto aos fornecedores de insumos.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FEDERACITE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celebrou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convênios com as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seguintes instituições :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SEMA (</a:t>
            </a:r>
            <a:r>
              <a:rPr lang="pt-BR" sz="1200" u="sng" dirty="0">
                <a:latin typeface="Arial" pitchFamily="34" charset="0"/>
                <a:cs typeface="Arial" pitchFamily="34" charset="0"/>
                <a:hlinkClick r:id="rId3"/>
              </a:rPr>
              <a:t>http://www.federacite.com.br/site/arquivos/protocolo_intencoes_semaxfederacite_2011.pdf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); 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SEAPA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1200" u="sng" dirty="0">
                <a:latin typeface="Arial" pitchFamily="34" charset="0"/>
                <a:cs typeface="Arial" pitchFamily="34" charset="0"/>
                <a:hlinkClick r:id="rId4"/>
              </a:rPr>
              <a:t>http://www.federacite.com.br/site/arquivos/seapa_x_federacite_2011.pdf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742950" lvl="1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EMBRAPA (</a:t>
            </a:r>
            <a:r>
              <a:rPr lang="pt-BR" sz="1200" u="sng" dirty="0">
                <a:latin typeface="Arial" pitchFamily="34" charset="0"/>
                <a:cs typeface="Arial" pitchFamily="34" charset="0"/>
                <a:hlinkClick r:id="rId5"/>
              </a:rPr>
              <a:t>http://www.federacite.com.br/site/arquivos/embrapa_2010.pdf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) e </a:t>
            </a:r>
          </a:p>
          <a:p>
            <a:pPr marL="742950" lvl="1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BRDE</a:t>
            </a:r>
            <a:r>
              <a:rPr lang="pt-BR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1200" u="sng" dirty="0">
                <a:latin typeface="Arial" pitchFamily="34" charset="0"/>
                <a:cs typeface="Arial" pitchFamily="34" charset="0"/>
                <a:hlinkClick r:id="rId6"/>
              </a:rPr>
              <a:t>http://www.federacite.com.br/site/arquivos/convenio_brde0001.pdf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).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656" y="52775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INVESTIMENTO: USOS E FONTES</a:t>
            </a:r>
          </a:p>
        </p:txBody>
      </p:sp>
    </p:spTree>
    <p:extLst>
      <p:ext uri="{BB962C8B-B14F-4D97-AF65-F5344CB8AC3E}">
        <p14:creationId xmlns:p14="http://schemas.microsoft.com/office/powerpoint/2010/main" val="16451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7504" y="52775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Arial Black" pitchFamily="34" charset="0"/>
              </a:rPr>
              <a:t>RESULTADO OPERACIONAL E IMPACTO ECONÔMICO E SOCIAL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41376"/>
              </p:ext>
            </p:extLst>
          </p:nvPr>
        </p:nvGraphicFramePr>
        <p:xfrm>
          <a:off x="251520" y="1124743"/>
          <a:ext cx="8640960" cy="4179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2608"/>
                <a:gridCol w="3168352"/>
              </a:tblGrid>
              <a:tr h="368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Kg boi vivo/ha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Produção anual (Kg/ha) </a:t>
                      </a:r>
                      <a:r>
                        <a:rPr lang="pt-BR" sz="18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1/</a:t>
                      </a:r>
                      <a:endParaRPr lang="pt-BR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250</a:t>
                      </a:r>
                      <a:endParaRPr lang="pt-BR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Custeio anual do sistema de pastoreio (Kg/ha) </a:t>
                      </a:r>
                      <a:r>
                        <a:rPr lang="pt-BR" sz="18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2/</a:t>
                      </a:r>
                      <a:endParaRPr lang="pt-BR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57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Resultado bruto anual (Kg/ha) </a:t>
                      </a:r>
                      <a:endParaRPr lang="pt-BR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193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Resultado bruto anual / Investimento (%) </a:t>
                      </a:r>
                      <a:r>
                        <a:rPr lang="pt-BR" sz="18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3/</a:t>
                      </a:r>
                      <a:endParaRPr lang="pt-BR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148,4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Demais custeios (Kg/ha) </a:t>
                      </a:r>
                      <a:r>
                        <a:rPr lang="pt-BR" sz="18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4/</a:t>
                      </a:r>
                      <a:endParaRPr lang="pt-BR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50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Resultado líquido anual (Kg/ha)</a:t>
                      </a:r>
                      <a:endParaRPr lang="pt-BR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143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Resultado líquido anual (R$/ha)</a:t>
                      </a:r>
                      <a:endParaRPr lang="pt-BR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500,50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2879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Fonte: tabelas 9 e 10; 1/ Meta do Projeto Piloto; 2/ São considerados somente os custos de manutenção e renovação da pastagem, assistência técnica, a depreciação do investimento na correção de solo e incorporação de gramíneas e leguminosas e os juros sobre o investimento; 3/ O investimento é o que consta da tabela 9 (130 Kg/ha); 4/ Mão de obra, medicamentos, sais minerais e outros e que são comuns a todos os sistemas de produção pecuária assume-se que são iguais a produção estimada no Momento Zero do Projeto Piloto (50 kg/ha/ano).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5373216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b="1" dirty="0"/>
              <a:t>O resultado bruto considera </a:t>
            </a:r>
            <a:r>
              <a:rPr lang="pt-BR" sz="1600" dirty="0"/>
              <a:t>somente o custeio com a manutenção e renovação do campo melhorado, mais a roçada de toda a área trabalhada, a depreciação do investimento na correção de solo e incorporação de gramíneas e leguminosas, mais os juros sobre o </a:t>
            </a:r>
            <a:r>
              <a:rPr lang="pt-BR" sz="1600" dirty="0" smtClean="0"/>
              <a:t>investimento;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 </a:t>
            </a:r>
            <a:r>
              <a:rPr lang="pt-BR" sz="1600" b="1" dirty="0"/>
              <a:t>O resultado bruto </a:t>
            </a:r>
            <a:r>
              <a:rPr lang="pt-BR" sz="1600" b="1" dirty="0" smtClean="0"/>
              <a:t>NÃO considera</a:t>
            </a:r>
            <a:r>
              <a:rPr lang="pt-BR" sz="1600" dirty="0" smtClean="0"/>
              <a:t>, os </a:t>
            </a:r>
            <a:r>
              <a:rPr lang="pt-BR" sz="1600" i="1" dirty="0"/>
              <a:t>demais custeios</a:t>
            </a:r>
            <a:r>
              <a:rPr lang="pt-BR" sz="1600" dirty="0"/>
              <a:t> como mão de obra, medicamentos, sais minerais e outros e que são comuns a todos os sistemas de produção pecuária.</a:t>
            </a:r>
          </a:p>
        </p:txBody>
      </p:sp>
    </p:spTree>
    <p:extLst>
      <p:ext uri="{BB962C8B-B14F-4D97-AF65-F5344CB8AC3E}">
        <p14:creationId xmlns:p14="http://schemas.microsoft.com/office/powerpoint/2010/main" val="1955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2883</Words>
  <Application>Microsoft Office PowerPoint</Application>
  <PresentationFormat>Apresentação na tela (4:3)</PresentationFormat>
  <Paragraphs>164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Slide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Joal</dc:creator>
  <cp:lastModifiedBy>Joal</cp:lastModifiedBy>
  <cp:revision>39</cp:revision>
  <cp:lastPrinted>2013-11-04T16:09:25Z</cp:lastPrinted>
  <dcterms:created xsi:type="dcterms:W3CDTF">2012-10-01T12:48:05Z</dcterms:created>
  <dcterms:modified xsi:type="dcterms:W3CDTF">2013-11-04T16:11:01Z</dcterms:modified>
</cp:coreProperties>
</file>