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1" r:id="rId11"/>
  </p:sldIdLst>
  <p:sldSz cx="12192000" cy="6858000"/>
  <p:notesSz cx="6875463" cy="100028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11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176724"/>
    <a:srgbClr val="186A26"/>
    <a:srgbClr val="176324"/>
    <a:srgbClr val="166022"/>
    <a:srgbClr val="196D27"/>
    <a:srgbClr val="1D7B2D"/>
    <a:srgbClr val="A1B4C3"/>
    <a:srgbClr val="DAB48E"/>
    <a:srgbClr val="8DCD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55" autoAdjust="0"/>
    <p:restoredTop sz="95501" autoAdjust="0"/>
  </p:normalViewPr>
  <p:slideViewPr>
    <p:cSldViewPr snapToGrid="0">
      <p:cViewPr varScale="1">
        <p:scale>
          <a:sx n="86" d="100"/>
          <a:sy n="86" d="100"/>
        </p:scale>
        <p:origin x="270" y="60"/>
      </p:cViewPr>
      <p:guideLst>
        <p:guide pos="3840"/>
        <p:guide orient="horz" pos="2115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367" cy="50187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94505" y="0"/>
            <a:ext cx="2979367" cy="50187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D87593FA-D3BA-4F7C-9E8B-D3B6ABEEC449}" type="datetimeFigureOut">
              <a:rPr lang="pt-BR" smtClean="0"/>
              <a:t>07/12/2020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0950"/>
            <a:ext cx="5999163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42" tIns="48221" rIns="96442" bIns="48221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7547" y="4813866"/>
            <a:ext cx="5500370" cy="3938617"/>
          </a:xfrm>
          <a:prstGeom prst="rect">
            <a:avLst/>
          </a:prstGeom>
        </p:spPr>
        <p:txBody>
          <a:bodyPr vert="horz" lIns="96442" tIns="48221" rIns="96442" bIns="48221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500961"/>
            <a:ext cx="2979367" cy="50187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94505" y="9500961"/>
            <a:ext cx="2979367" cy="50187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277C6AE1-3C8F-4059-927C-4263F974CA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2329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0C3E-5D5D-42DC-8DE9-C7620D36EE6F}" type="datetimeFigureOut">
              <a:rPr lang="pt-BR" smtClean="0"/>
              <a:t>07/12/2020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5ECA7-3A08-4E00-AF48-72E0AED844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881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0C3E-5D5D-42DC-8DE9-C7620D36EE6F}" type="datetimeFigureOut">
              <a:rPr lang="pt-BR" smtClean="0"/>
              <a:t>07/12/2020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5ECA7-3A08-4E00-AF48-72E0AED844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3674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0C3E-5D5D-42DC-8DE9-C7620D36EE6F}" type="datetimeFigureOut">
              <a:rPr lang="pt-BR" smtClean="0"/>
              <a:t>07/12/2020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5ECA7-3A08-4E00-AF48-72E0AED844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4706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0C3E-5D5D-42DC-8DE9-C7620D36EE6F}" type="datetimeFigureOut">
              <a:rPr lang="pt-BR" smtClean="0"/>
              <a:t>07/12/2020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5ECA7-3A08-4E00-AF48-72E0AED844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8366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0C3E-5D5D-42DC-8DE9-C7620D36EE6F}" type="datetimeFigureOut">
              <a:rPr lang="pt-BR" smtClean="0"/>
              <a:t>07/12/2020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5ECA7-3A08-4E00-AF48-72E0AED844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3615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0C3E-5D5D-42DC-8DE9-C7620D36EE6F}" type="datetimeFigureOut">
              <a:rPr lang="pt-BR" smtClean="0"/>
              <a:t>07/12/2020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5ECA7-3A08-4E00-AF48-72E0AED844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6075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0C3E-5D5D-42DC-8DE9-C7620D36EE6F}" type="datetimeFigureOut">
              <a:rPr lang="pt-BR" smtClean="0"/>
              <a:t>07/12/2020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5ECA7-3A08-4E00-AF48-72E0AED844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964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0C3E-5D5D-42DC-8DE9-C7620D36EE6F}" type="datetimeFigureOut">
              <a:rPr lang="pt-BR" smtClean="0"/>
              <a:t>07/12/2020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5ECA7-3A08-4E00-AF48-72E0AED844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7888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0C3E-5D5D-42DC-8DE9-C7620D36EE6F}" type="datetimeFigureOut">
              <a:rPr lang="pt-BR" smtClean="0"/>
              <a:t>07/12/2020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5ECA7-3A08-4E00-AF48-72E0AED844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929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0C3E-5D5D-42DC-8DE9-C7620D36EE6F}" type="datetimeFigureOut">
              <a:rPr lang="pt-BR" smtClean="0"/>
              <a:t>07/12/2020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5ECA7-3A08-4E00-AF48-72E0AED844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7269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0C3E-5D5D-42DC-8DE9-C7620D36EE6F}" type="datetimeFigureOut">
              <a:rPr lang="pt-BR" smtClean="0"/>
              <a:t>07/12/2020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5ECA7-3A08-4E00-AF48-72E0AED844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0585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80C3E-5D5D-42DC-8DE9-C7620D36EE6F}" type="datetimeFigureOut">
              <a:rPr lang="pt-BR" smtClean="0"/>
              <a:t>07/12/2020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5ECA7-3A08-4E00-AF48-72E0AED844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1853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30077" y="4111693"/>
            <a:ext cx="10128250" cy="1589106"/>
          </a:xfrm>
        </p:spPr>
        <p:txBody>
          <a:bodyPr>
            <a:normAutofit/>
          </a:bodyPr>
          <a:lstStyle/>
          <a:p>
            <a:pPr algn="ctr">
              <a:spcBef>
                <a:spcPts val="600"/>
              </a:spcBef>
              <a:defRPr/>
            </a:pPr>
            <a:r>
              <a:rPr lang="pt-BR" sz="4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NR 31 e seus impactos no meio rural</a:t>
            </a:r>
          </a:p>
          <a:p>
            <a:pPr algn="ctr">
              <a:spcBef>
                <a:spcPts val="600"/>
              </a:spcBef>
              <a:defRPr/>
            </a:pPr>
            <a:endParaRPr lang="pt-BR" sz="2000" i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Bef>
                <a:spcPts val="600"/>
              </a:spcBef>
              <a:defRPr/>
            </a:pPr>
            <a:endParaRPr lang="pt-BR" sz="2000" i="1" dirty="0" smtClean="0">
              <a:latin typeface="Bahnschrift SemiLight" panose="020B0502040204020203" pitchFamily="34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2061952" y="4615301"/>
            <a:ext cx="8064500" cy="23290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defRPr/>
            </a:pPr>
            <a:endParaRPr lang="pt-B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Bold" panose="020B0502040204020203" pitchFamily="34" charset="0"/>
            </a:endParaRPr>
          </a:p>
          <a:p>
            <a:pPr>
              <a:spcBef>
                <a:spcPts val="600"/>
              </a:spcBef>
              <a:defRPr/>
            </a:pP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Álvaro Moreira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ts val="600"/>
              </a:spcBef>
              <a:defRPr/>
            </a:pPr>
            <a:r>
              <a:rPr lang="pt-B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Departamento Jurídico</a:t>
            </a:r>
          </a:p>
          <a:p>
            <a:pPr>
              <a:spcBef>
                <a:spcPts val="600"/>
              </a:spcBef>
              <a:defRPr/>
            </a:pPr>
            <a:endParaRPr lang="pt-B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ts val="600"/>
              </a:spcBef>
              <a:defRPr/>
            </a:pPr>
            <a:r>
              <a:rPr lang="pt-BR" sz="1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Federacite</a:t>
            </a:r>
            <a:r>
              <a:rPr lang="pt-BR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Reunião Online, 07 </a:t>
            </a:r>
            <a:r>
              <a:rPr lang="pt-BR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</a:t>
            </a:r>
            <a:r>
              <a:rPr lang="pt-BR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Dezembro </a:t>
            </a:r>
            <a:r>
              <a:rPr lang="pt-BR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</a:t>
            </a:r>
            <a:r>
              <a:rPr lang="pt-BR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2020</a:t>
            </a:r>
            <a:endParaRPr lang="pt-BR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ts val="600"/>
              </a:spcBef>
              <a:defRPr/>
            </a:pPr>
            <a:endParaRPr lang="pt-BR" sz="18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Picture 2" descr="Resultado de imagem para SISTEMA FARSUL EM CAMP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35" y="107034"/>
            <a:ext cx="3921534" cy="3921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1364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92274"/>
            <a:ext cx="10515600" cy="1325563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3229471"/>
            <a:ext cx="10515600" cy="3457521"/>
          </a:xfrm>
        </p:spPr>
        <p:txBody>
          <a:bodyPr/>
          <a:lstStyle/>
          <a:p>
            <a:pPr marL="0" indent="0" algn="ctr">
              <a:buNone/>
            </a:pPr>
            <a:r>
              <a:rPr lang="pt-BR" dirty="0" smtClean="0"/>
              <a:t>Agradeço a atenção de todos os colegas da </a:t>
            </a:r>
            <a:r>
              <a:rPr lang="pt-BR" dirty="0" err="1" smtClean="0"/>
              <a:t>Federacite</a:t>
            </a:r>
            <a:r>
              <a:rPr lang="pt-BR" dirty="0" smtClean="0"/>
              <a:t>.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 smtClean="0"/>
              <a:t>Álvaro Moreira</a:t>
            </a:r>
          </a:p>
          <a:p>
            <a:pPr marL="0" indent="0" algn="ctr">
              <a:buNone/>
            </a:pPr>
            <a:r>
              <a:rPr lang="pt-BR" dirty="0" smtClean="0"/>
              <a:t>51.980.321.992</a:t>
            </a:r>
          </a:p>
          <a:p>
            <a:pPr marL="0" indent="0" algn="ctr">
              <a:buNone/>
            </a:pPr>
            <a:r>
              <a:rPr lang="pt-BR" dirty="0" smtClean="0"/>
              <a:t>moreira.alvaro@hotmail.com</a:t>
            </a:r>
            <a:endParaRPr lang="pt-BR" dirty="0"/>
          </a:p>
        </p:txBody>
      </p:sp>
      <p:pic>
        <p:nvPicPr>
          <p:cNvPr id="4" name="Picture 2" descr="Resultado de imagem para SISTEMA FARSUL EM CAMP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1025" y="421778"/>
            <a:ext cx="2807693" cy="2807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858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365125"/>
            <a:ext cx="9067800" cy="1325563"/>
          </a:xfrm>
        </p:spPr>
        <p:txBody>
          <a:bodyPr>
            <a:normAutofit/>
          </a:bodyPr>
          <a:lstStyle/>
          <a:p>
            <a:pPr algn="ctr"/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 Regulamentadora n.º 31</a:t>
            </a:r>
            <a:endParaRPr lang="pt-B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pt-BR" dirty="0" smtClean="0"/>
              <a:t>Publicada no ano de 2005;</a:t>
            </a:r>
          </a:p>
          <a:p>
            <a:pPr marL="0" indent="0">
              <a:buNone/>
            </a:pPr>
            <a:endParaRPr lang="pt-BR" dirty="0" smtClean="0"/>
          </a:p>
          <a:p>
            <a:pPr>
              <a:buFontTx/>
              <a:buChar char="-"/>
            </a:pPr>
            <a:r>
              <a:rPr lang="pt-BR" dirty="0" smtClean="0"/>
              <a:t>Insegurança jurídica e </a:t>
            </a:r>
            <a:r>
              <a:rPr lang="pt-BR" dirty="0" smtClean="0"/>
              <a:t>excessivamente burocrática</a:t>
            </a:r>
            <a:endParaRPr lang="pt-BR" dirty="0" smtClean="0"/>
          </a:p>
          <a:p>
            <a:pPr>
              <a:buFontTx/>
              <a:buChar char="-"/>
            </a:pPr>
            <a:endParaRPr lang="pt-BR" dirty="0" smtClean="0"/>
          </a:p>
          <a:p>
            <a:pPr>
              <a:buFontTx/>
              <a:buChar char="-"/>
            </a:pPr>
            <a:r>
              <a:rPr lang="pt-BR" dirty="0" smtClean="0"/>
              <a:t>Corresponde a 85% das autuações a nível nacional de 2016 até 2020, sendo os principais motivos: </a:t>
            </a:r>
          </a:p>
          <a:p>
            <a:pPr marL="0" indent="0">
              <a:buNone/>
            </a:pPr>
            <a:r>
              <a:rPr lang="pt-BR" dirty="0" smtClean="0"/>
              <a:t>                             a) exame médico admissional </a:t>
            </a:r>
            <a:r>
              <a:rPr lang="pt-BR" dirty="0" smtClean="0"/>
              <a:t>- 31.3.7;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                             b) fornecimento de </a:t>
            </a:r>
            <a:r>
              <a:rPr lang="pt-BR" dirty="0" smtClean="0"/>
              <a:t>EPI – 31.6;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                             c) capacitação </a:t>
            </a:r>
            <a:r>
              <a:rPr lang="pt-BR" dirty="0" smtClean="0"/>
              <a:t>trabalhadores – esparsas no texto.</a:t>
            </a:r>
            <a:endParaRPr lang="pt-BR" dirty="0" smtClean="0"/>
          </a:p>
          <a:p>
            <a:pPr marL="0" indent="0">
              <a:buNone/>
            </a:pPr>
            <a:endParaRPr lang="pt-BR" dirty="0" smtClean="0"/>
          </a:p>
        </p:txBody>
      </p:sp>
      <p:pic>
        <p:nvPicPr>
          <p:cNvPr id="4" name="Picture 2" descr="Resultado de imagem para SISTEMA FARSUL EM CAMP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62" y="273289"/>
            <a:ext cx="1384138" cy="1384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6230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08018" y="365125"/>
            <a:ext cx="9545782" cy="1325563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NR 31 – portaria 22.677 de 22/10/2020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pt-BR" dirty="0" smtClean="0"/>
          </a:p>
          <a:p>
            <a:pPr>
              <a:buFontTx/>
              <a:buChar char="-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Consenso tripartite e vigência a partir de 27/10/2021;</a:t>
            </a: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Harmonização com as demais </a:t>
            </a:r>
            <a:r>
              <a:rPr lang="pt-B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NR’s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Tx/>
              <a:buChar char="-"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Simplificação no texto da norma (semântica e referências) e diminuição de 23 para 17 capítulos;</a:t>
            </a: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Desburocratização gerando uma economia estimada em R$ 4.300.000.000,00 ao ano</a:t>
            </a:r>
            <a:r>
              <a:rPr lang="pt-BR" dirty="0" smtClean="0"/>
              <a:t>.</a:t>
            </a:r>
            <a:endParaRPr lang="pt-BR" dirty="0"/>
          </a:p>
        </p:txBody>
      </p:sp>
      <p:pic>
        <p:nvPicPr>
          <p:cNvPr id="4" name="Picture 2" descr="Resultado de imagem para SISTEMA FARSUL EM CAMP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62" y="273289"/>
            <a:ext cx="1384138" cy="1384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659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67790" y="365125"/>
            <a:ext cx="9286009" cy="1325563"/>
          </a:xfrm>
        </p:spPr>
        <p:txBody>
          <a:bodyPr/>
          <a:lstStyle/>
          <a:p>
            <a:pPr algn="ctr"/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Principais alterações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PGRTR –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Programa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erenciamento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iscos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rabalho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ural - 31.3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substitui: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PPRA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programa prevenção riscos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ambientais,           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PCMSO - programa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ontrole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édico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aúde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peracional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PGRTR grátis para empregadores com até 50 funcionários;</a:t>
            </a: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- revisão periódica a cada 3 anos;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Resultado de imagem para SISTEMA FARSUL EM CAMP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62" y="273289"/>
            <a:ext cx="1384138" cy="1384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0487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56914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Trabalhadores itinerantes (cavaleiros,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alambradores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Estruturas provisórias tais como: sanitários móveis e refeitório móvel não serão mais exigidos.</a:t>
            </a: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 disponibilizar um ponto de apoio com deslocamento.</a:t>
            </a:r>
          </a:p>
          <a:p>
            <a:pPr>
              <a:buFontTx/>
              <a:buChar char="-"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confundir com as frentes de trabalho, comumente utilizadas na silvicultura: estas seguem obrigadas a utilizar as estruturas móveis.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Resultado de imagem para SISTEMA FARSUL EM CAMP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62" y="273289"/>
            <a:ext cx="1384138" cy="1384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991600" y="750344"/>
            <a:ext cx="2362200" cy="660788"/>
          </a:xfrm>
        </p:spPr>
        <p:txBody>
          <a:bodyPr>
            <a:normAutofit fontScale="90000"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0069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  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782524"/>
            <a:ext cx="10357624" cy="3960354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/>
              <a:t>3. </a:t>
            </a:r>
            <a:r>
              <a:rPr lang="pt-BR" dirty="0" smtClean="0"/>
              <a:t>Alojamentos - 31.17 – para casos </a:t>
            </a:r>
            <a:r>
              <a:rPr lang="pt-BR" dirty="0" smtClean="0"/>
              <a:t>de diversas áreas de prestação de serviço</a:t>
            </a:r>
          </a:p>
          <a:p>
            <a:pPr marL="0" indent="0">
              <a:buNone/>
            </a:pPr>
            <a:endParaRPr lang="pt-BR" dirty="0"/>
          </a:p>
          <a:p>
            <a:pPr>
              <a:buFontTx/>
              <a:buChar char="-"/>
            </a:pPr>
            <a:r>
              <a:rPr lang="pt-BR" dirty="0" smtClean="0"/>
              <a:t>Autorizada a utilização de hotéis e </a:t>
            </a:r>
            <a:r>
              <a:rPr lang="pt-BR" dirty="0" smtClean="0"/>
              <a:t>hospedarias – 31.17.8.3;</a:t>
            </a:r>
            <a:endParaRPr lang="pt-BR" dirty="0" smtClean="0"/>
          </a:p>
          <a:p>
            <a:pPr>
              <a:buFontTx/>
              <a:buChar char="-"/>
            </a:pPr>
            <a:endParaRPr lang="pt-BR" dirty="0"/>
          </a:p>
          <a:p>
            <a:pPr>
              <a:buFontTx/>
              <a:buChar char="-"/>
            </a:pPr>
            <a:r>
              <a:rPr lang="pt-BR" dirty="0" smtClean="0"/>
              <a:t>Não necessitam alterar estrutura do estabelecimento.</a:t>
            </a:r>
            <a:endParaRPr lang="pt-BR" dirty="0"/>
          </a:p>
        </p:txBody>
      </p:sp>
      <p:pic>
        <p:nvPicPr>
          <p:cNvPr id="4" name="Picture 2" descr="Resultado de imagem para SISTEMA FARSUL EM CAMP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62" y="273289"/>
            <a:ext cx="1384138" cy="1384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8549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4. </a:t>
            </a:r>
            <a:r>
              <a:rPr lang="pt-BR" dirty="0" smtClean="0"/>
              <a:t>Dormitórios – 31.17.6.1</a:t>
            </a:r>
            <a:endParaRPr lang="pt-BR" dirty="0" smtClean="0"/>
          </a:p>
          <a:p>
            <a:endParaRPr lang="pt-BR" dirty="0"/>
          </a:p>
          <a:p>
            <a:pPr>
              <a:buFontTx/>
              <a:buChar char="-"/>
            </a:pPr>
            <a:r>
              <a:rPr lang="pt-BR" dirty="0" smtClean="0"/>
              <a:t>Questão da disposição das camas: possibilidade de configuração em “L” com espaço de passagem suficiente. Espaço mínimo </a:t>
            </a:r>
            <a:r>
              <a:rPr lang="pt-BR" dirty="0" smtClean="0"/>
              <a:t>de 3m². Ou camas paralelas com 1m de distância.</a:t>
            </a:r>
            <a:endParaRPr lang="pt-BR" dirty="0" smtClean="0"/>
          </a:p>
          <a:p>
            <a:pPr>
              <a:buFontTx/>
              <a:buChar char="-"/>
            </a:pPr>
            <a:endParaRPr lang="pt-BR" dirty="0"/>
          </a:p>
          <a:p>
            <a:pPr>
              <a:buFontTx/>
              <a:buChar char="-"/>
            </a:pPr>
            <a:r>
              <a:rPr lang="pt-BR" dirty="0" smtClean="0"/>
              <a:t>Beliches: alteração do espaço vertical entre colchões de 110 cm para 90 cm. 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2" descr="Resultado de imagem para SISTEMA FARSUL EM CAMP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62" y="273289"/>
            <a:ext cx="1384138" cy="1384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9704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5. Capacitação/treinamento </a:t>
            </a:r>
            <a:r>
              <a:rPr lang="pt-BR" dirty="0" smtClean="0"/>
              <a:t>trabalhadores – 31.2.6.1;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>
              <a:buFontTx/>
              <a:buChar char="-"/>
            </a:pPr>
            <a:r>
              <a:rPr lang="pt-BR" dirty="0" smtClean="0"/>
              <a:t>Autorizada a modalidade </a:t>
            </a:r>
            <a:r>
              <a:rPr lang="pt-BR" dirty="0" smtClean="0"/>
              <a:t>EAD – 31.2.6.9;</a:t>
            </a:r>
            <a:endParaRPr lang="pt-BR" dirty="0" smtClean="0"/>
          </a:p>
          <a:p>
            <a:pPr>
              <a:buFontTx/>
              <a:buChar char="-"/>
            </a:pPr>
            <a:endParaRPr lang="pt-BR" dirty="0"/>
          </a:p>
          <a:p>
            <a:pPr>
              <a:buFontTx/>
              <a:buChar char="-"/>
            </a:pPr>
            <a:r>
              <a:rPr lang="pt-BR" dirty="0" smtClean="0"/>
              <a:t>Reaproveitamento de cursos com menos de 2 anos de </a:t>
            </a:r>
            <a:r>
              <a:rPr lang="pt-BR" dirty="0" smtClean="0"/>
              <a:t>conclusão – 31.2.6.6.b;</a:t>
            </a:r>
            <a:endParaRPr lang="pt-BR" dirty="0" smtClean="0"/>
          </a:p>
          <a:p>
            <a:pPr>
              <a:buFontTx/>
              <a:buChar char="-"/>
            </a:pPr>
            <a:endParaRPr lang="pt-BR" dirty="0"/>
          </a:p>
          <a:p>
            <a:pPr>
              <a:buFontTx/>
              <a:buChar char="-"/>
            </a:pPr>
            <a:r>
              <a:rPr lang="pt-BR" dirty="0" smtClean="0"/>
              <a:t>Manutenção de uma parte presencial para a parte </a:t>
            </a:r>
            <a:r>
              <a:rPr lang="pt-BR" dirty="0" smtClean="0"/>
              <a:t>prática – 31.2.6.9.1.</a:t>
            </a:r>
            <a:endParaRPr lang="pt-BR" dirty="0" smtClean="0"/>
          </a:p>
        </p:txBody>
      </p:sp>
      <p:pic>
        <p:nvPicPr>
          <p:cNvPr id="4" name="Picture 2" descr="Resultado de imagem para SISTEMA FARSUL EM CAMP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62" y="273289"/>
            <a:ext cx="1384138" cy="1384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6699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6. Edificações de armazenamento produtos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- Diminuição da distância de 30 para 15 </a:t>
            </a:r>
            <a:r>
              <a:rPr lang="pt-BR" dirty="0" smtClean="0"/>
              <a:t>metros – 31.7.14.f;</a:t>
            </a:r>
            <a:endParaRPr lang="pt-BR" dirty="0"/>
          </a:p>
          <a:p>
            <a:pPr marL="0" indent="0">
              <a:buNone/>
            </a:pPr>
            <a:endParaRPr lang="pt-BR" dirty="0"/>
          </a:p>
          <a:p>
            <a:pPr>
              <a:buFontTx/>
              <a:buChar char="-"/>
            </a:pPr>
            <a:r>
              <a:rPr lang="pt-BR" dirty="0" smtClean="0"/>
              <a:t>Regra dos 100 (</a:t>
            </a:r>
            <a:r>
              <a:rPr lang="pt-BR" dirty="0" err="1"/>
              <a:t>L</a:t>
            </a:r>
            <a:r>
              <a:rPr lang="pt-BR" dirty="0" err="1" smtClean="0"/>
              <a:t>t</a:t>
            </a:r>
            <a:r>
              <a:rPr lang="pt-BR" dirty="0" smtClean="0"/>
              <a:t>/Kg): Possibilidade de estocagem em armário convencional desde que bem sinalizado e fora da área de </a:t>
            </a:r>
            <a:r>
              <a:rPr lang="pt-BR" dirty="0" smtClean="0"/>
              <a:t>convivência – 31.7.16.</a:t>
            </a:r>
          </a:p>
          <a:p>
            <a:pPr marL="0" indent="0">
              <a:buNone/>
            </a:pPr>
            <a:endParaRPr lang="pt-BR" dirty="0" smtClean="0"/>
          </a:p>
          <a:p>
            <a:pPr>
              <a:buFontTx/>
              <a:buChar char="-"/>
            </a:pPr>
            <a:r>
              <a:rPr lang="pt-BR" dirty="0" smtClean="0"/>
              <a:t>Transporte e armazenamento de embalagens lacradas – 31.7.1.2</a:t>
            </a:r>
            <a:endParaRPr lang="pt-BR" dirty="0" smtClean="0"/>
          </a:p>
          <a:p>
            <a:pPr>
              <a:buFontTx/>
              <a:buChar char="-"/>
            </a:pPr>
            <a:endParaRPr lang="pt-BR" dirty="0"/>
          </a:p>
          <a:p>
            <a:pPr>
              <a:buFontTx/>
              <a:buChar char="-"/>
            </a:pPr>
            <a:endParaRPr lang="pt-BR" dirty="0"/>
          </a:p>
        </p:txBody>
      </p:sp>
      <p:pic>
        <p:nvPicPr>
          <p:cNvPr id="4" name="Picture 2" descr="Resultado de imagem para SISTEMA FARSUL EM CAMP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62" y="273289"/>
            <a:ext cx="1384138" cy="1384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500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8250</TotalTime>
  <Words>432</Words>
  <Application>Microsoft Office PowerPoint</Application>
  <PresentationFormat>Widescreen</PresentationFormat>
  <Paragraphs>70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8" baseType="lpstr">
      <vt:lpstr>Arial</vt:lpstr>
      <vt:lpstr>Bahnschrift SemiBold</vt:lpstr>
      <vt:lpstr>Bahnschrift SemiLight</vt:lpstr>
      <vt:lpstr>Calibri</vt:lpstr>
      <vt:lpstr>Calibri Light</vt:lpstr>
      <vt:lpstr>Tahoma</vt:lpstr>
      <vt:lpstr>Times New Roman</vt:lpstr>
      <vt:lpstr>Tema do Office</vt:lpstr>
      <vt:lpstr>Apresentação do PowerPoint</vt:lpstr>
      <vt:lpstr>Norma Regulamentadora n.º 31</vt:lpstr>
      <vt:lpstr>NR 31 – portaria 22.677 de 22/10/2020</vt:lpstr>
      <vt:lpstr>Principais alterações</vt:lpstr>
      <vt:lpstr>Apresentação do PowerPoint</vt:lpstr>
      <vt:lpstr>     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Danielle Guimarães</dc:creator>
  <cp:lastModifiedBy>Alvaro</cp:lastModifiedBy>
  <cp:revision>267</cp:revision>
  <cp:lastPrinted>2020-12-07T17:22:17Z</cp:lastPrinted>
  <dcterms:created xsi:type="dcterms:W3CDTF">2019-04-22T12:19:18Z</dcterms:created>
  <dcterms:modified xsi:type="dcterms:W3CDTF">2020-12-07T17:22:22Z</dcterms:modified>
</cp:coreProperties>
</file>